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4"/>
  </p:notesMasterIdLst>
  <p:sldIdLst>
    <p:sldId id="256" r:id="rId2"/>
    <p:sldId id="313" r:id="rId3"/>
    <p:sldId id="314" r:id="rId4"/>
    <p:sldId id="325" r:id="rId5"/>
    <p:sldId id="316" r:id="rId6"/>
    <p:sldId id="317" r:id="rId7"/>
    <p:sldId id="318" r:id="rId8"/>
    <p:sldId id="319" r:id="rId9"/>
    <p:sldId id="324" r:id="rId10"/>
    <p:sldId id="321" r:id="rId11"/>
    <p:sldId id="322" r:id="rId12"/>
    <p:sldId id="320" r:id="rId13"/>
    <p:sldId id="332" r:id="rId14"/>
    <p:sldId id="333" r:id="rId15"/>
    <p:sldId id="329" r:id="rId16"/>
    <p:sldId id="331" r:id="rId17"/>
    <p:sldId id="311" r:id="rId18"/>
    <p:sldId id="310" r:id="rId19"/>
    <p:sldId id="334" r:id="rId20"/>
    <p:sldId id="335" r:id="rId21"/>
    <p:sldId id="290" r:id="rId22"/>
    <p:sldId id="336"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28" autoAdjust="0"/>
  </p:normalViewPr>
  <p:slideViewPr>
    <p:cSldViewPr>
      <p:cViewPr varScale="1">
        <p:scale>
          <a:sx n="71" d="100"/>
          <a:sy n="71" d="100"/>
        </p:scale>
        <p:origin x="-4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71683"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685"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686"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71687"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F80B57E1-D194-4319-A725-2F205F81A834}" type="slidenum">
              <a:rPr lang="en-US"/>
              <a:pPr>
                <a:defRPr/>
              </a:pPr>
              <a:t>‹#›</a:t>
            </a:fld>
            <a:endParaRPr lang="en-US"/>
          </a:p>
        </p:txBody>
      </p:sp>
    </p:spTree>
    <p:extLst>
      <p:ext uri="{BB962C8B-B14F-4D97-AF65-F5344CB8AC3E}">
        <p14:creationId xmlns:p14="http://schemas.microsoft.com/office/powerpoint/2010/main" val="31207183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p:spPr>
        <p:txBody>
          <a:bodyPr/>
          <a:lstStyle/>
          <a:p>
            <a:pPr eaLnBrk="1" hangingPunct="1"/>
            <a:endParaRPr lang="en-US" smtClean="0"/>
          </a:p>
        </p:txBody>
      </p:sp>
      <p:sp>
        <p:nvSpPr>
          <p:cNvPr id="16387" name="Slide Number Placeholder 3"/>
          <p:cNvSpPr>
            <a:spLocks noGrp="1"/>
          </p:cNvSpPr>
          <p:nvPr>
            <p:ph type="sldNum" sz="quarter" idx="5"/>
          </p:nvPr>
        </p:nvSpPr>
        <p:spPr>
          <a:noFill/>
          <a:ln>
            <a:miter lim="800000"/>
            <a:headEnd/>
            <a:tailEnd/>
          </a:ln>
        </p:spPr>
        <p:txBody>
          <a:bodyPr/>
          <a:lstStyle/>
          <a:p>
            <a:fld id="{36240E6E-C1B9-472C-9C77-56B6CAE178CF}"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0B57E1-D194-4319-A725-2F205F81A834}" type="slidenum">
              <a:rPr lang="en-US" smtClean="0"/>
              <a:pPr>
                <a:defRPr/>
              </a:pPr>
              <a:t>10</a:t>
            </a:fld>
            <a:endParaRPr lang="en-US"/>
          </a:p>
        </p:txBody>
      </p:sp>
    </p:spTree>
    <p:extLst>
      <p:ext uri="{BB962C8B-B14F-4D97-AF65-F5344CB8AC3E}">
        <p14:creationId xmlns:p14="http://schemas.microsoft.com/office/powerpoint/2010/main" val="2261791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0B57E1-D194-4319-A725-2F205F81A834}" type="slidenum">
              <a:rPr lang="en-US" smtClean="0"/>
              <a:pPr>
                <a:defRPr/>
              </a:pPr>
              <a:t>11</a:t>
            </a:fld>
            <a:endParaRPr lang="en-US"/>
          </a:p>
        </p:txBody>
      </p:sp>
    </p:spTree>
    <p:extLst>
      <p:ext uri="{BB962C8B-B14F-4D97-AF65-F5344CB8AC3E}">
        <p14:creationId xmlns:p14="http://schemas.microsoft.com/office/powerpoint/2010/main" val="2585033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0B57E1-D194-4319-A725-2F205F81A834}" type="slidenum">
              <a:rPr lang="en-US" smtClean="0"/>
              <a:pPr>
                <a:defRPr/>
              </a:pPr>
              <a:t>12</a:t>
            </a:fld>
            <a:endParaRPr lang="en-US"/>
          </a:p>
        </p:txBody>
      </p:sp>
    </p:spTree>
    <p:extLst>
      <p:ext uri="{BB962C8B-B14F-4D97-AF65-F5344CB8AC3E}">
        <p14:creationId xmlns:p14="http://schemas.microsoft.com/office/powerpoint/2010/main" val="4042229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0B57E1-D194-4319-A725-2F205F81A834}" type="slidenum">
              <a:rPr lang="en-US" smtClean="0"/>
              <a:pPr>
                <a:defRPr/>
              </a:pPr>
              <a:t>13</a:t>
            </a:fld>
            <a:endParaRPr lang="en-US"/>
          </a:p>
        </p:txBody>
      </p:sp>
    </p:spTree>
    <p:extLst>
      <p:ext uri="{BB962C8B-B14F-4D97-AF65-F5344CB8AC3E}">
        <p14:creationId xmlns:p14="http://schemas.microsoft.com/office/powerpoint/2010/main" val="3529625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p:spPr>
        <p:txBody>
          <a:bodyPr/>
          <a:lstStyle/>
          <a:p>
            <a:pPr eaLnBrk="1" hangingPunct="1"/>
            <a:endParaRPr lang="en-US" smtClean="0"/>
          </a:p>
        </p:txBody>
      </p:sp>
      <p:sp>
        <p:nvSpPr>
          <p:cNvPr id="26627" name="Slide Number Placeholder 3"/>
          <p:cNvSpPr>
            <a:spLocks noGrp="1"/>
          </p:cNvSpPr>
          <p:nvPr>
            <p:ph type="sldNum" sz="quarter" idx="5"/>
          </p:nvPr>
        </p:nvSpPr>
        <p:spPr>
          <a:noFill/>
          <a:ln>
            <a:miter lim="800000"/>
            <a:headEnd/>
            <a:tailEnd/>
          </a:ln>
        </p:spPr>
        <p:txBody>
          <a:bodyPr/>
          <a:lstStyle/>
          <a:p>
            <a:fld id="{A718548F-7B76-46CA-B74C-E7405F538012}"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0B57E1-D194-4319-A725-2F205F81A834}" type="slidenum">
              <a:rPr lang="en-US" smtClean="0"/>
              <a:pPr>
                <a:defRPr/>
              </a:pPr>
              <a:t>15</a:t>
            </a:fld>
            <a:endParaRPr lang="en-US"/>
          </a:p>
        </p:txBody>
      </p:sp>
    </p:spTree>
    <p:extLst>
      <p:ext uri="{BB962C8B-B14F-4D97-AF65-F5344CB8AC3E}">
        <p14:creationId xmlns:p14="http://schemas.microsoft.com/office/powerpoint/2010/main" val="220379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0B57E1-D194-4319-A725-2F205F81A834}" type="slidenum">
              <a:rPr lang="en-US" smtClean="0"/>
              <a:pPr>
                <a:defRPr/>
              </a:pPr>
              <a:t>16</a:t>
            </a:fld>
            <a:endParaRPr lang="en-US"/>
          </a:p>
        </p:txBody>
      </p:sp>
    </p:spTree>
    <p:extLst>
      <p:ext uri="{BB962C8B-B14F-4D97-AF65-F5344CB8AC3E}">
        <p14:creationId xmlns:p14="http://schemas.microsoft.com/office/powerpoint/2010/main" val="41941484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p:spPr>
        <p:txBody>
          <a:bodyPr/>
          <a:lstStyle/>
          <a:p>
            <a:pPr eaLnBrk="1" hangingPunct="1"/>
            <a:endParaRPr lang="en-US" smtClean="0"/>
          </a:p>
        </p:txBody>
      </p:sp>
      <p:sp>
        <p:nvSpPr>
          <p:cNvPr id="22531" name="Slide Number Placeholder 3"/>
          <p:cNvSpPr>
            <a:spLocks noGrp="1"/>
          </p:cNvSpPr>
          <p:nvPr>
            <p:ph type="sldNum" sz="quarter" idx="5"/>
          </p:nvPr>
        </p:nvSpPr>
        <p:spPr>
          <a:noFill/>
          <a:ln>
            <a:miter lim="800000"/>
            <a:headEnd/>
            <a:tailEnd/>
          </a:ln>
        </p:spPr>
        <p:txBody>
          <a:bodyPr/>
          <a:lstStyle/>
          <a:p>
            <a:fld id="{D5BC61BD-010B-4F92-B1D2-BDF19D150FB0}"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p:spPr>
        <p:txBody>
          <a:bodyPr/>
          <a:lstStyle/>
          <a:p>
            <a:pPr eaLnBrk="1" hangingPunct="1"/>
            <a:endParaRPr lang="en-US" smtClean="0"/>
          </a:p>
        </p:txBody>
      </p:sp>
      <p:sp>
        <p:nvSpPr>
          <p:cNvPr id="24579" name="Slide Number Placeholder 3"/>
          <p:cNvSpPr>
            <a:spLocks noGrp="1"/>
          </p:cNvSpPr>
          <p:nvPr>
            <p:ph type="sldNum" sz="quarter" idx="5"/>
          </p:nvPr>
        </p:nvSpPr>
        <p:spPr>
          <a:noFill/>
          <a:ln>
            <a:miter lim="800000"/>
            <a:headEnd/>
            <a:tailEnd/>
          </a:ln>
        </p:spPr>
        <p:txBody>
          <a:bodyPr/>
          <a:lstStyle/>
          <a:p>
            <a:fld id="{BEC09AFB-35B4-435C-8559-50BB0776CD61}"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0B57E1-D194-4319-A725-2F205F81A834}" type="slidenum">
              <a:rPr lang="en-US" smtClean="0"/>
              <a:pPr>
                <a:defRPr/>
              </a:pPr>
              <a:t>19</a:t>
            </a:fld>
            <a:endParaRPr lang="en-US"/>
          </a:p>
        </p:txBody>
      </p:sp>
    </p:spTree>
    <p:extLst>
      <p:ext uri="{BB962C8B-B14F-4D97-AF65-F5344CB8AC3E}">
        <p14:creationId xmlns:p14="http://schemas.microsoft.com/office/powerpoint/2010/main" val="3809695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miter lim="800000"/>
            <a:headEnd/>
            <a:tailEnd/>
          </a:ln>
        </p:spPr>
        <p:txBody>
          <a:bodyPr/>
          <a:lstStyle/>
          <a:p>
            <a:fld id="{437AE4B0-BCF1-4D3B-9C43-F5954579C19D}" type="slidenum">
              <a:rPr lang="en-US" smtClean="0"/>
              <a:pPr/>
              <a:t>2</a:t>
            </a:fld>
            <a:endParaRPr lang="en-US" smtClean="0"/>
          </a:p>
        </p:txBody>
      </p:sp>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pPr eaLnBrk="1" hangingPunct="1"/>
            <a:endParaRPr lang="en-US" smtClean="0"/>
          </a:p>
        </p:txBody>
      </p:sp>
      <p:sp>
        <p:nvSpPr>
          <p:cNvPr id="1843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0" hangingPunct="0"/>
            <a:fld id="{C28815AA-AE7F-4399-B164-88A5E5B41F11}" type="slidenum">
              <a:rPr lang="en-US" sz="1200">
                <a:solidFill>
                  <a:srgbClr val="000000"/>
                </a:solidFill>
                <a:latin typeface="Arial" charset="0"/>
              </a:rPr>
              <a:pPr algn="r" eaLnBrk="0" hangingPunct="0"/>
              <a:t>2</a:t>
            </a:fld>
            <a:endParaRPr lang="en-US" sz="1200">
              <a:solidFill>
                <a:srgbClr val="000000"/>
              </a:solidFill>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0B57E1-D194-4319-A725-2F205F81A834}" type="slidenum">
              <a:rPr lang="en-US" smtClean="0"/>
              <a:pPr>
                <a:defRPr/>
              </a:pPr>
              <a:t>20</a:t>
            </a:fld>
            <a:endParaRPr lang="en-US"/>
          </a:p>
        </p:txBody>
      </p:sp>
    </p:spTree>
    <p:extLst>
      <p:ext uri="{BB962C8B-B14F-4D97-AF65-F5344CB8AC3E}">
        <p14:creationId xmlns:p14="http://schemas.microsoft.com/office/powerpoint/2010/main" val="39872167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p:spPr>
        <p:txBody>
          <a:bodyPr/>
          <a:lstStyle/>
          <a:p>
            <a:pPr eaLnBrk="1" hangingPunct="1"/>
            <a:endParaRPr lang="en-US" smtClean="0"/>
          </a:p>
        </p:txBody>
      </p:sp>
      <p:sp>
        <p:nvSpPr>
          <p:cNvPr id="32771" name="Slide Number Placeholder 3"/>
          <p:cNvSpPr>
            <a:spLocks noGrp="1"/>
          </p:cNvSpPr>
          <p:nvPr>
            <p:ph type="sldNum" sz="quarter" idx="5"/>
          </p:nvPr>
        </p:nvSpPr>
        <p:spPr>
          <a:noFill/>
          <a:ln>
            <a:miter lim="800000"/>
            <a:headEnd/>
            <a:tailEnd/>
          </a:ln>
        </p:spPr>
        <p:txBody>
          <a:bodyPr/>
          <a:lstStyle/>
          <a:p>
            <a:fld id="{74D289DA-20C9-4E38-8CF3-452B64BD9BE4}"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0B57E1-D194-4319-A725-2F205F81A834}" type="slidenum">
              <a:rPr lang="en-US" smtClean="0"/>
              <a:pPr>
                <a:defRPr/>
              </a:pPr>
              <a:t>22</a:t>
            </a:fld>
            <a:endParaRPr lang="en-US"/>
          </a:p>
        </p:txBody>
      </p:sp>
    </p:spTree>
    <p:extLst>
      <p:ext uri="{BB962C8B-B14F-4D97-AF65-F5344CB8AC3E}">
        <p14:creationId xmlns:p14="http://schemas.microsoft.com/office/powerpoint/2010/main" val="2496727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p:spPr>
        <p:txBody>
          <a:bodyPr/>
          <a:lstStyle/>
          <a:p>
            <a:pPr eaLnBrk="1" hangingPunct="1"/>
            <a:endParaRPr lang="en-US" smtClean="0"/>
          </a:p>
        </p:txBody>
      </p:sp>
      <p:sp>
        <p:nvSpPr>
          <p:cNvPr id="20483" name="Slide Number Placeholder 3"/>
          <p:cNvSpPr>
            <a:spLocks noGrp="1"/>
          </p:cNvSpPr>
          <p:nvPr>
            <p:ph type="sldNum" sz="quarter" idx="5"/>
          </p:nvPr>
        </p:nvSpPr>
        <p:spPr>
          <a:noFill/>
          <a:ln>
            <a:miter lim="800000"/>
            <a:headEnd/>
            <a:tailEnd/>
          </a:ln>
        </p:spPr>
        <p:txBody>
          <a:bodyPr/>
          <a:lstStyle/>
          <a:p>
            <a:fld id="{16CBAAB4-9EFD-4F90-8C54-D261830452A7}"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0B57E1-D194-4319-A725-2F205F81A834}" type="slidenum">
              <a:rPr lang="en-US" smtClean="0"/>
              <a:pPr>
                <a:defRPr/>
              </a:pPr>
              <a:t>4</a:t>
            </a:fld>
            <a:endParaRPr lang="en-US"/>
          </a:p>
        </p:txBody>
      </p:sp>
    </p:spTree>
    <p:extLst>
      <p:ext uri="{BB962C8B-B14F-4D97-AF65-F5344CB8AC3E}">
        <p14:creationId xmlns:p14="http://schemas.microsoft.com/office/powerpoint/2010/main" val="2596154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0B57E1-D194-4319-A725-2F205F81A834}" type="slidenum">
              <a:rPr lang="en-US" smtClean="0"/>
              <a:pPr>
                <a:defRPr/>
              </a:pPr>
              <a:t>5</a:t>
            </a:fld>
            <a:endParaRPr lang="en-US"/>
          </a:p>
        </p:txBody>
      </p:sp>
    </p:spTree>
    <p:extLst>
      <p:ext uri="{BB962C8B-B14F-4D97-AF65-F5344CB8AC3E}">
        <p14:creationId xmlns:p14="http://schemas.microsoft.com/office/powerpoint/2010/main" val="2489976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0B57E1-D194-4319-A725-2F205F81A834}" type="slidenum">
              <a:rPr lang="en-US" smtClean="0"/>
              <a:pPr>
                <a:defRPr/>
              </a:pPr>
              <a:t>6</a:t>
            </a:fld>
            <a:endParaRPr lang="en-US"/>
          </a:p>
        </p:txBody>
      </p:sp>
    </p:spTree>
    <p:extLst>
      <p:ext uri="{BB962C8B-B14F-4D97-AF65-F5344CB8AC3E}">
        <p14:creationId xmlns:p14="http://schemas.microsoft.com/office/powerpoint/2010/main" val="2648668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0B57E1-D194-4319-A725-2F205F81A834}" type="slidenum">
              <a:rPr lang="en-US" smtClean="0"/>
              <a:pPr>
                <a:defRPr/>
              </a:pPr>
              <a:t>7</a:t>
            </a:fld>
            <a:endParaRPr lang="en-US"/>
          </a:p>
        </p:txBody>
      </p:sp>
    </p:spTree>
    <p:extLst>
      <p:ext uri="{BB962C8B-B14F-4D97-AF65-F5344CB8AC3E}">
        <p14:creationId xmlns:p14="http://schemas.microsoft.com/office/powerpoint/2010/main" val="1257837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0B57E1-D194-4319-A725-2F205F81A834}" type="slidenum">
              <a:rPr lang="en-US" smtClean="0"/>
              <a:pPr>
                <a:defRPr/>
              </a:pPr>
              <a:t>8</a:t>
            </a:fld>
            <a:endParaRPr lang="en-US"/>
          </a:p>
        </p:txBody>
      </p:sp>
    </p:spTree>
    <p:extLst>
      <p:ext uri="{BB962C8B-B14F-4D97-AF65-F5344CB8AC3E}">
        <p14:creationId xmlns:p14="http://schemas.microsoft.com/office/powerpoint/2010/main" val="16027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0B57E1-D194-4319-A725-2F205F81A834}" type="slidenum">
              <a:rPr lang="en-US" smtClean="0"/>
              <a:pPr>
                <a:defRPr/>
              </a:pPr>
              <a:t>9</a:t>
            </a:fld>
            <a:endParaRPr lang="en-US"/>
          </a:p>
        </p:txBody>
      </p:sp>
    </p:spTree>
    <p:extLst>
      <p:ext uri="{BB962C8B-B14F-4D97-AF65-F5344CB8AC3E}">
        <p14:creationId xmlns:p14="http://schemas.microsoft.com/office/powerpoint/2010/main" val="4208807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p:spPr>
          <p:txBody>
            <a:bodyPr/>
            <a:lstStyle/>
            <a:p>
              <a:pPr algn="ctr" eaLnBrk="0" hangingPunct="0">
                <a:defRPr/>
              </a:pPr>
              <a:endParaRPr lang="en-US"/>
            </a:p>
          </p:txBody>
        </p:sp>
        <p:sp>
          <p:nvSpPr>
            <p:cNvPr id="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p:spPr>
          <p:txBody>
            <a:bodyPr/>
            <a:lstStyle/>
            <a:p>
              <a:pPr algn="ctr" eaLnBrk="0" hangingPunct="0">
                <a:defRPr/>
              </a:pPr>
              <a:endParaRPr lang="en-US"/>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p:spPr>
          <p:txBody>
            <a:bodyPr/>
            <a:lstStyle/>
            <a:p>
              <a:pPr algn="ctr" eaLnBrk="0" hangingPunct="0">
                <a:defRPr/>
              </a:pPr>
              <a:endParaRPr lang="en-US"/>
            </a:p>
          </p:txBody>
        </p:sp>
        <p:sp>
          <p:nvSpPr>
            <p:cNvPr id="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p:spPr>
          <p:txBody>
            <a:bodyPr/>
            <a:lstStyle/>
            <a:p>
              <a:pPr algn="ctr" eaLnBrk="0" hangingPunct="0">
                <a:defRPr/>
              </a:pPr>
              <a:endParaRPr lang="en-US"/>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p:spPr>
          <p:txBody>
            <a:bodyPr/>
            <a:lstStyle/>
            <a:p>
              <a:pPr algn="ctr" eaLnBrk="0" hangingPunct="0">
                <a:defRPr/>
              </a:pPr>
              <a:endParaRPr lang="en-US"/>
            </a:p>
          </p:txBody>
        </p:sp>
        <p:sp>
          <p:nvSpPr>
            <p:cNvPr id="1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p:spPr>
          <p:txBody>
            <a:bodyPr/>
            <a:lstStyle/>
            <a:p>
              <a:pPr algn="ctr" eaLnBrk="0" hangingPunct="0">
                <a:defRPr/>
              </a:pPr>
              <a:endParaRPr lang="en-US"/>
            </a:p>
          </p:txBody>
        </p:sp>
        <p:sp>
          <p:nvSpPr>
            <p:cNvPr id="1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p:spPr>
          <p:txBody>
            <a:bodyPr/>
            <a:lstStyle/>
            <a:p>
              <a:pPr algn="ctr" eaLnBrk="0" hangingPunct="0">
                <a:defRPr/>
              </a:pPr>
              <a:endParaRPr lang="en-US"/>
            </a:p>
          </p:txBody>
        </p:sp>
        <p:sp>
          <p:nvSpPr>
            <p:cNvPr id="1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p:spPr>
          <p:txBody>
            <a:bodyPr/>
            <a:lstStyle/>
            <a:p>
              <a:pPr algn="ctr" eaLnBrk="0" hangingPunct="0">
                <a:defRPr/>
              </a:pPr>
              <a:endParaRPr lang="en-US"/>
            </a:p>
          </p:txBody>
        </p:sp>
        <p:sp>
          <p:nvSpPr>
            <p:cNvPr id="1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p:spPr>
          <p:txBody>
            <a:bodyPr/>
            <a:lstStyle/>
            <a:p>
              <a:pPr algn="ctr" eaLnBrk="0" hangingPunct="0">
                <a:defRPr/>
              </a:pPr>
              <a:endParaRPr lang="en-US"/>
            </a:p>
          </p:txBody>
        </p:sp>
        <p:sp>
          <p:nvSpPr>
            <p:cNvPr id="14" name="Rectangle 12"/>
            <p:cNvSpPr>
              <a:spLocks noChangeArrowheads="1"/>
            </p:cNvSpPr>
            <p:nvPr/>
          </p:nvSpPr>
          <p:spPr bwMode="hidden">
            <a:xfrm>
              <a:off x="192" y="127"/>
              <a:ext cx="1" cy="1"/>
            </a:xfrm>
            <a:prstGeom prst="rect">
              <a:avLst/>
            </a:prstGeom>
            <a:solidFill>
              <a:srgbClr val="9A1E8D"/>
            </a:solidFill>
            <a:ln>
              <a:noFill/>
            </a:ln>
            <a:extLst/>
          </p:spPr>
          <p:txBody>
            <a:bodyPr/>
            <a:lstStyle/>
            <a:p>
              <a:pPr algn="ctr" eaLnBrk="0" hangingPunct="0">
                <a:defRPr/>
              </a:pPr>
              <a:endParaRPr lang="en-US"/>
            </a:p>
          </p:txBody>
        </p:sp>
        <p:sp>
          <p:nvSpPr>
            <p:cNvPr id="15" name="Rectangle 13"/>
            <p:cNvSpPr>
              <a:spLocks noChangeArrowheads="1"/>
            </p:cNvSpPr>
            <p:nvPr/>
          </p:nvSpPr>
          <p:spPr bwMode="hidden">
            <a:xfrm>
              <a:off x="204" y="131"/>
              <a:ext cx="1" cy="1"/>
            </a:xfrm>
            <a:prstGeom prst="rect">
              <a:avLst/>
            </a:prstGeom>
            <a:solidFill>
              <a:srgbClr val="9A1E8D"/>
            </a:solidFill>
            <a:ln>
              <a:noFill/>
            </a:ln>
            <a:extLst/>
          </p:spPr>
          <p:txBody>
            <a:bodyPr/>
            <a:lstStyle/>
            <a:p>
              <a:pPr algn="ctr" eaLnBrk="0" hangingPunct="0">
                <a:defRPr/>
              </a:pPr>
              <a:endParaRPr lang="en-US"/>
            </a:p>
          </p:txBody>
        </p:sp>
        <p:sp>
          <p:nvSpPr>
            <p:cNvPr id="1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p:spPr>
          <p:txBody>
            <a:bodyPr/>
            <a:lstStyle/>
            <a:p>
              <a:pPr algn="ctr" eaLnBrk="0" hangingPunct="0">
                <a:defRPr/>
              </a:pPr>
              <a:endParaRPr lang="en-US"/>
            </a:p>
          </p:txBody>
        </p:sp>
        <p:sp>
          <p:nvSpPr>
            <p:cNvPr id="1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p:spPr>
          <p:txBody>
            <a:bodyPr/>
            <a:lstStyle/>
            <a:p>
              <a:pPr algn="ctr" eaLnBrk="0" hangingPunct="0">
                <a:defRPr/>
              </a:pPr>
              <a:endParaRPr lang="en-US"/>
            </a:p>
          </p:txBody>
        </p:sp>
        <p:sp>
          <p:nvSpPr>
            <p:cNvPr id="1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p:spPr>
          <p:txBody>
            <a:bodyPr/>
            <a:lstStyle/>
            <a:p>
              <a:pPr algn="ctr" eaLnBrk="0" hangingPunct="0">
                <a:defRPr/>
              </a:pPr>
              <a:endParaRPr lang="en-US"/>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p:spPr>
          <p:txBody>
            <a:bodyPr/>
            <a:lstStyle/>
            <a:p>
              <a:pPr algn="ctr" eaLnBrk="0" hangingPunct="0">
                <a:defRPr/>
              </a:pPr>
              <a:endParaRPr lang="en-US"/>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p:spPr>
          <p:txBody>
            <a:bodyPr/>
            <a:lstStyle/>
            <a:p>
              <a:pPr algn="ctr" eaLnBrk="0" hangingPunct="0">
                <a:defRPr/>
              </a:pPr>
              <a:endParaRPr lang="en-US"/>
            </a:p>
          </p:txBody>
        </p:sp>
        <p:sp>
          <p:nvSpPr>
            <p:cNvPr id="2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p:spPr>
          <p:txBody>
            <a:bodyPr/>
            <a:lstStyle/>
            <a:p>
              <a:pPr algn="ctr" eaLnBrk="0" hangingPunct="0">
                <a:defRPr/>
              </a:pPr>
              <a:endParaRPr lang="en-US"/>
            </a:p>
          </p:txBody>
        </p:sp>
        <p:sp>
          <p:nvSpPr>
            <p:cNvPr id="2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p:spPr>
          <p:txBody>
            <a:bodyPr/>
            <a:lstStyle/>
            <a:p>
              <a:pPr algn="ctr" eaLnBrk="0" hangingPunct="0">
                <a:defRPr/>
              </a:pPr>
              <a:endParaRPr lang="en-US"/>
            </a:p>
          </p:txBody>
        </p:sp>
      </p:grpSp>
      <p:sp>
        <p:nvSpPr>
          <p:cNvPr id="21525"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US" noProof="0" smtClean="0"/>
              <a:t>Click to edit Master title style</a:t>
            </a:r>
          </a:p>
        </p:txBody>
      </p:sp>
      <p:sp>
        <p:nvSpPr>
          <p:cNvPr id="21526"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3" name="Rectangle 23"/>
          <p:cNvSpPr>
            <a:spLocks noGrp="1" noChangeArrowheads="1"/>
          </p:cNvSpPr>
          <p:nvPr>
            <p:ph type="dt" sz="quarter" idx="10"/>
          </p:nvPr>
        </p:nvSpPr>
        <p:spPr/>
        <p:txBody>
          <a:bodyPr/>
          <a:lstStyle>
            <a:lvl1pPr>
              <a:defRPr/>
            </a:lvl1pPr>
          </a:lstStyle>
          <a:p>
            <a:pPr>
              <a:defRPr/>
            </a:pPr>
            <a:endParaRPr lang="en-US"/>
          </a:p>
        </p:txBody>
      </p:sp>
      <p:sp>
        <p:nvSpPr>
          <p:cNvPr id="24" name="Rectangle 24"/>
          <p:cNvSpPr>
            <a:spLocks noGrp="1" noChangeArrowheads="1"/>
          </p:cNvSpPr>
          <p:nvPr>
            <p:ph type="ftr" sz="quarter" idx="11"/>
          </p:nvPr>
        </p:nvSpPr>
        <p:spPr/>
        <p:txBody>
          <a:bodyPr/>
          <a:lstStyle>
            <a:lvl1pPr>
              <a:defRPr/>
            </a:lvl1pPr>
          </a:lstStyle>
          <a:p>
            <a:pPr>
              <a:defRPr/>
            </a:pPr>
            <a:endParaRPr lang="en-US"/>
          </a:p>
        </p:txBody>
      </p:sp>
      <p:sp>
        <p:nvSpPr>
          <p:cNvPr id="25" name="Rectangle 25"/>
          <p:cNvSpPr>
            <a:spLocks noGrp="1" noChangeArrowheads="1"/>
          </p:cNvSpPr>
          <p:nvPr>
            <p:ph type="sldNum" sz="quarter" idx="12"/>
          </p:nvPr>
        </p:nvSpPr>
        <p:spPr/>
        <p:txBody>
          <a:bodyPr/>
          <a:lstStyle>
            <a:lvl1pPr>
              <a:defRPr/>
            </a:lvl1pPr>
          </a:lstStyle>
          <a:p>
            <a:pPr>
              <a:defRPr/>
            </a:pPr>
            <a:fld id="{3BD45F10-74A8-4AD4-AB60-2368BED7AAE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20501" name="Rectangle 21"/>
          <p:cNvSpPr>
            <a:spLocks noGrp="1" noChangeArrowheads="1"/>
          </p:cNvSpPr>
          <p:nvPr>
            <p:ph type="title"/>
          </p:nvPr>
        </p:nvSpPr>
        <p:spPr bwMode="auto">
          <a:xfrm>
            <a:off x="457200" y="277813"/>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02" name="Rectangle 22"/>
          <p:cNvSpPr>
            <a:spLocks noGrp="1" noChangeArrowheads="1"/>
          </p:cNvSpPr>
          <p:nvPr>
            <p:ph type="body" idx="1"/>
          </p:nvPr>
        </p:nvSpPr>
        <p:spPr bwMode="auto">
          <a:xfrm>
            <a:off x="457200" y="1600200"/>
            <a:ext cx="82296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 name="Rectangle 23"/>
          <p:cNvSpPr>
            <a:spLocks noGrp="1" noChangeArrowheads="1"/>
          </p:cNvSpPr>
          <p:nvPr>
            <p:ph type="dt" sz="quarter" idx="2"/>
          </p:nvPr>
        </p:nvSpPr>
        <p:spPr bwMode="auto">
          <a:xfrm>
            <a:off x="457200" y="6248400"/>
            <a:ext cx="2133600" cy="457200"/>
          </a:xfrm>
          <a:prstGeom prst="rect">
            <a:avLst/>
          </a:prstGeom>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en-US"/>
          </a:p>
        </p:txBody>
      </p:sp>
      <p:sp>
        <p:nvSpPr>
          <p:cNvPr id="46" name="Rectangle 24"/>
          <p:cNvSpPr>
            <a:spLocks noGrp="1" noChangeArrowheads="1"/>
          </p:cNvSpPr>
          <p:nvPr>
            <p:ph type="ftr" sz="quarter" idx="3"/>
          </p:nvPr>
        </p:nvSpPr>
        <p:spPr bwMode="auto">
          <a:xfrm>
            <a:off x="3124200" y="6248400"/>
            <a:ext cx="2895600" cy="457200"/>
          </a:xfrm>
          <a:prstGeom prst="rect">
            <a:avLst/>
          </a:prstGeom>
          <a:ex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en-US"/>
          </a:p>
        </p:txBody>
      </p:sp>
      <p:sp>
        <p:nvSpPr>
          <p:cNvPr id="47" name="Rectangle 25"/>
          <p:cNvSpPr>
            <a:spLocks noGrp="1" noChangeArrowheads="1"/>
          </p:cNvSpPr>
          <p:nvPr>
            <p:ph type="sldNum" sz="quarter" idx="4"/>
          </p:nvPr>
        </p:nvSpPr>
        <p:spPr bwMode="auto">
          <a:xfrm>
            <a:off x="6553200" y="6248400"/>
            <a:ext cx="2133600" cy="457200"/>
          </a:xfrm>
          <a:prstGeom prst="rect">
            <a:avLst/>
          </a:prstGeom>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pPr>
              <a:defRPr/>
            </a:pPr>
            <a:fld id="{2FC468BB-9EB6-4930-A531-FF872428C645}"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68" r:id="rId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youtu.be/-owoQfMtxz4"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unilever.com/"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kimberly-clark.com/" TargetMode="External"/><Relationship Id="rId4" Type="http://schemas.openxmlformats.org/officeDocument/2006/relationships/hyperlink" Target="http://www.pg.com/en_us/index.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457201"/>
            <a:ext cx="7772400" cy="2133600"/>
          </a:xfrm>
        </p:spPr>
        <p:txBody>
          <a:bodyPr/>
          <a:lstStyle/>
          <a:p>
            <a:pPr eaLnBrk="1" hangingPunct="1">
              <a:defRPr/>
            </a:pPr>
            <a:r>
              <a:rPr lang="en-US" dirty="0" smtClean="0"/>
              <a:t>FSC Forest Certification</a:t>
            </a:r>
            <a:endParaRPr lang="en-US" dirty="0"/>
          </a:p>
        </p:txBody>
      </p:sp>
      <p:sp>
        <p:nvSpPr>
          <p:cNvPr id="2051" name="Rectangle 3"/>
          <p:cNvSpPr>
            <a:spLocks noGrp="1" noChangeArrowheads="1"/>
          </p:cNvSpPr>
          <p:nvPr>
            <p:ph type="subTitle" idx="1"/>
          </p:nvPr>
        </p:nvSpPr>
        <p:spPr>
          <a:xfrm>
            <a:off x="762000" y="2971800"/>
            <a:ext cx="7848600" cy="2895600"/>
          </a:xfrm>
        </p:spPr>
        <p:txBody>
          <a:bodyPr/>
          <a:lstStyle/>
          <a:p>
            <a:pPr eaLnBrk="1" hangingPunct="1">
              <a:defRPr/>
            </a:pPr>
            <a:r>
              <a:rPr lang="en-US" sz="4800" dirty="0" smtClean="0"/>
              <a:t>Market Trends; Looming Problem or Potential Opportunity?</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304801"/>
            <a:ext cx="7772400" cy="990600"/>
          </a:xfrm>
        </p:spPr>
        <p:txBody>
          <a:bodyPr/>
          <a:lstStyle/>
          <a:p>
            <a:r>
              <a:rPr lang="en-US" sz="4000" dirty="0" smtClean="0"/>
              <a:t>Unilever</a:t>
            </a:r>
            <a:endParaRPr lang="en-US" sz="4000" dirty="0"/>
          </a:p>
        </p:txBody>
      </p:sp>
      <p:sp>
        <p:nvSpPr>
          <p:cNvPr id="3" name="Subtitle 2"/>
          <p:cNvSpPr>
            <a:spLocks noGrp="1"/>
          </p:cNvSpPr>
          <p:nvPr>
            <p:ph type="subTitle" sz="quarter" idx="1"/>
          </p:nvPr>
        </p:nvSpPr>
        <p:spPr>
          <a:xfrm>
            <a:off x="457200" y="1524000"/>
            <a:ext cx="8305800" cy="5257800"/>
          </a:xfrm>
        </p:spPr>
        <p:txBody>
          <a:bodyPr/>
          <a:lstStyle/>
          <a:p>
            <a:r>
              <a:rPr lang="en-US" sz="2400" dirty="0"/>
              <a:t>We will buy paper packaging that comes either from well-managed forests or from recycled material, whichever is best in order to ensure product quality. To achieve our goal, we will work with our suppliers and other stakeholders to</a:t>
            </a:r>
            <a:r>
              <a:rPr lang="en-US" sz="2400" dirty="0" smtClean="0"/>
              <a:t>:</a:t>
            </a:r>
          </a:p>
          <a:p>
            <a:endParaRPr lang="en-US" sz="2400" dirty="0"/>
          </a:p>
          <a:p>
            <a:pPr algn="l"/>
            <a:r>
              <a:rPr lang="en-US" sz="2400" dirty="0" smtClean="0"/>
              <a:t>1) </a:t>
            </a:r>
            <a:r>
              <a:rPr lang="en-US" sz="2400" dirty="0"/>
              <a:t>progressively increase our sourcing of virgin paper and board from certified sources with a full chain of custody</a:t>
            </a:r>
          </a:p>
          <a:p>
            <a:pPr algn="l"/>
            <a:r>
              <a:rPr lang="en-US" sz="2400" dirty="0" smtClean="0"/>
              <a:t> 2) promote </a:t>
            </a:r>
            <a:r>
              <a:rPr lang="en-US" sz="2400" dirty="0"/>
              <a:t>the expansion of forest certification through our purchasing practices.</a:t>
            </a:r>
          </a:p>
          <a:p>
            <a:endParaRPr lang="en-US" sz="2400" dirty="0"/>
          </a:p>
          <a:p>
            <a:r>
              <a:rPr lang="en-US" sz="2400" dirty="0"/>
              <a:t>For paper from virgin sources, we will give preference to supplies delivered through the Forest Stewardship Council (FSC) certification scheme.</a:t>
            </a:r>
          </a:p>
        </p:txBody>
      </p:sp>
    </p:spTree>
    <p:extLst>
      <p:ext uri="{BB962C8B-B14F-4D97-AF65-F5344CB8AC3E}">
        <p14:creationId xmlns:p14="http://schemas.microsoft.com/office/powerpoint/2010/main" val="1237118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381000"/>
            <a:ext cx="7772400" cy="685800"/>
          </a:xfrm>
        </p:spPr>
        <p:txBody>
          <a:bodyPr/>
          <a:lstStyle/>
          <a:p>
            <a:r>
              <a:rPr lang="en-US" sz="4000" dirty="0" smtClean="0"/>
              <a:t>Proctor and Gamble</a:t>
            </a:r>
            <a:endParaRPr lang="en-US" sz="4000" dirty="0"/>
          </a:p>
        </p:txBody>
      </p:sp>
      <p:sp>
        <p:nvSpPr>
          <p:cNvPr id="3" name="Subtitle 2"/>
          <p:cNvSpPr>
            <a:spLocks noGrp="1"/>
          </p:cNvSpPr>
          <p:nvPr>
            <p:ph type="subTitle" sz="quarter" idx="1"/>
          </p:nvPr>
        </p:nvSpPr>
        <p:spPr>
          <a:xfrm>
            <a:off x="304800" y="1066800"/>
            <a:ext cx="8534400" cy="5715000"/>
          </a:xfrm>
        </p:spPr>
        <p:txBody>
          <a:bodyPr/>
          <a:lstStyle/>
          <a:p>
            <a:r>
              <a:rPr lang="en-US" sz="2800" dirty="0" smtClean="0"/>
              <a:t>We </a:t>
            </a:r>
            <a:r>
              <a:rPr lang="en-US" sz="2800" dirty="0"/>
              <a:t>are committed to understanding the sources of our pulp fiber, transparency in sourcing, ensuring that sustainable forest management practices are used, avoiding unwanted sources of wood, and working with stakeholders on stepwise increases in preferred certification schemes. Independent third party verification systems are used to ensure sustainable forest management and wood </a:t>
            </a:r>
            <a:r>
              <a:rPr lang="en-US" sz="2800" dirty="0" smtClean="0"/>
              <a:t>traceability.</a:t>
            </a:r>
          </a:p>
          <a:p>
            <a:pPr algn="l"/>
            <a:r>
              <a:rPr lang="en-US" sz="2800" dirty="0"/>
              <a:t>We give preference to pulp from Forest Stewardship Council (FSC) certified forests when it is available, meets product </a:t>
            </a:r>
            <a:r>
              <a:rPr lang="en-US" sz="2800" dirty="0" smtClean="0"/>
              <a:t>performance requirements and competitive market conditions.</a:t>
            </a:r>
            <a:endParaRPr lang="en-US" sz="2800" dirty="0"/>
          </a:p>
        </p:txBody>
      </p:sp>
    </p:spTree>
    <p:extLst>
      <p:ext uri="{BB962C8B-B14F-4D97-AF65-F5344CB8AC3E}">
        <p14:creationId xmlns:p14="http://schemas.microsoft.com/office/powerpoint/2010/main" val="914333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304800"/>
            <a:ext cx="7772400" cy="914400"/>
          </a:xfrm>
        </p:spPr>
        <p:txBody>
          <a:bodyPr/>
          <a:lstStyle/>
          <a:p>
            <a:r>
              <a:rPr lang="en-US" sz="3800" dirty="0" smtClean="0"/>
              <a:t>Kimberly Clark</a:t>
            </a:r>
            <a:endParaRPr lang="en-US" sz="3800" dirty="0"/>
          </a:p>
        </p:txBody>
      </p:sp>
      <p:sp>
        <p:nvSpPr>
          <p:cNvPr id="3" name="Subtitle 2"/>
          <p:cNvSpPr>
            <a:spLocks noGrp="1"/>
          </p:cNvSpPr>
          <p:nvPr>
            <p:ph type="subTitle" sz="quarter" idx="1"/>
          </p:nvPr>
        </p:nvSpPr>
        <p:spPr>
          <a:xfrm>
            <a:off x="228600" y="1676400"/>
            <a:ext cx="8686800" cy="4495800"/>
          </a:xfrm>
        </p:spPr>
        <p:txBody>
          <a:bodyPr/>
          <a:lstStyle/>
          <a:p>
            <a:r>
              <a:rPr lang="en-US" sz="3600" dirty="0" smtClean="0"/>
              <a:t>“Our goal is to purchase 100% of our wood fiber from suppliers that gain independent certification for their woodlands or their fiber procurement activities, with a preference for FSC-certified fiber</a:t>
            </a:r>
            <a:r>
              <a:rPr lang="en-US" sz="2800" dirty="0" smtClean="0"/>
              <a:t>.”  </a:t>
            </a:r>
            <a:endParaRPr lang="en-US" sz="2800" dirty="0"/>
          </a:p>
        </p:txBody>
      </p:sp>
    </p:spTree>
    <p:extLst>
      <p:ext uri="{BB962C8B-B14F-4D97-AF65-F5344CB8AC3E}">
        <p14:creationId xmlns:p14="http://schemas.microsoft.com/office/powerpoint/2010/main" val="22555655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152401"/>
            <a:ext cx="7772400" cy="2819400"/>
          </a:xfrm>
        </p:spPr>
        <p:txBody>
          <a:bodyPr/>
          <a:lstStyle/>
          <a:p>
            <a:r>
              <a:rPr lang="en-US" sz="4800" dirty="0" smtClean="0"/>
              <a:t>Corporate Sustainability Policies are Dictating the Need For Certified Fiber. </a:t>
            </a:r>
            <a:endParaRPr lang="en-US" sz="4800" dirty="0"/>
          </a:p>
        </p:txBody>
      </p:sp>
      <p:sp>
        <p:nvSpPr>
          <p:cNvPr id="3" name="Subtitle 2"/>
          <p:cNvSpPr>
            <a:spLocks noGrp="1"/>
          </p:cNvSpPr>
          <p:nvPr>
            <p:ph type="subTitle" sz="quarter" idx="1"/>
          </p:nvPr>
        </p:nvSpPr>
        <p:spPr>
          <a:xfrm>
            <a:off x="1371600" y="3352800"/>
            <a:ext cx="6400800" cy="3048000"/>
          </a:xfrm>
        </p:spPr>
        <p:txBody>
          <a:bodyPr/>
          <a:lstStyle/>
          <a:p>
            <a:r>
              <a:rPr lang="en-US" sz="4400" dirty="0" smtClean="0"/>
              <a:t>So Who are the Two Worldwide Recognized Certification Systems </a:t>
            </a:r>
          </a:p>
          <a:p>
            <a:r>
              <a:rPr lang="en-US" sz="4400" dirty="0" smtClean="0"/>
              <a:t>FSC &amp; PEFC </a:t>
            </a:r>
            <a:endParaRPr lang="en-US" sz="4400" dirty="0"/>
          </a:p>
        </p:txBody>
      </p:sp>
    </p:spTree>
    <p:extLst>
      <p:ext uri="{BB962C8B-B14F-4D97-AF65-F5344CB8AC3E}">
        <p14:creationId xmlns:p14="http://schemas.microsoft.com/office/powerpoint/2010/main" val="3205386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pPr eaLnBrk="1" hangingPunct="1">
              <a:defRPr/>
            </a:pPr>
            <a:r>
              <a:rPr lang="en-US" sz="4000" u="sng"/>
              <a:t>Who is the Forest Stewardship Council (FSC)?</a:t>
            </a:r>
          </a:p>
        </p:txBody>
      </p:sp>
      <p:sp>
        <p:nvSpPr>
          <p:cNvPr id="37891" name="Rectangle 3"/>
          <p:cNvSpPr>
            <a:spLocks noGrp="1" noChangeArrowheads="1"/>
          </p:cNvSpPr>
          <p:nvPr>
            <p:ph type="body" idx="4294967295"/>
          </p:nvPr>
        </p:nvSpPr>
        <p:spPr/>
        <p:txBody>
          <a:bodyPr/>
          <a:lstStyle/>
          <a:p>
            <a:pPr eaLnBrk="1" hangingPunct="1">
              <a:lnSpc>
                <a:spcPct val="80000"/>
              </a:lnSpc>
              <a:defRPr/>
            </a:pPr>
            <a:r>
              <a:rPr lang="en-US" sz="2400" dirty="0"/>
              <a:t>Established in 1993 in response to concerns about global deforestation especially tropical hardwoods.</a:t>
            </a:r>
          </a:p>
          <a:p>
            <a:pPr eaLnBrk="1" hangingPunct="1">
              <a:lnSpc>
                <a:spcPct val="80000"/>
              </a:lnSpc>
              <a:defRPr/>
            </a:pPr>
            <a:r>
              <a:rPr lang="en-US" sz="2400" dirty="0"/>
              <a:t>World Wildlife Fund (UK) unhappiness with the Earth Summit of 1992 in Rio. </a:t>
            </a:r>
          </a:p>
          <a:p>
            <a:pPr eaLnBrk="1" hangingPunct="1">
              <a:lnSpc>
                <a:spcPct val="80000"/>
              </a:lnSpc>
              <a:defRPr/>
            </a:pPr>
            <a:r>
              <a:rPr lang="en-US" sz="2400" dirty="0"/>
              <a:t>Disappointment with world wide governments to reach consensus led to an independent, non-governmental, not-for-profit type structure.</a:t>
            </a:r>
          </a:p>
          <a:p>
            <a:pPr eaLnBrk="1" hangingPunct="1">
              <a:lnSpc>
                <a:spcPct val="80000"/>
              </a:lnSpc>
              <a:defRPr/>
            </a:pPr>
            <a:r>
              <a:rPr lang="en-US" sz="2400" dirty="0"/>
              <a:t>Worldwide with a Democratic structured General Assembly. (Environmental, Social, Economic chambers, equal representation between Northern &amp; Southern Hemispheres)</a:t>
            </a:r>
          </a:p>
          <a:p>
            <a:pPr eaLnBrk="1" hangingPunct="1">
              <a:lnSpc>
                <a:spcPct val="80000"/>
              </a:lnSpc>
              <a:defRPr/>
            </a:pPr>
            <a:r>
              <a:rPr lang="en-US" sz="2400" dirty="0" smtClean="0"/>
              <a:t>361 </a:t>
            </a:r>
            <a:r>
              <a:rPr lang="en-US" sz="2400" dirty="0"/>
              <a:t>million acres certified </a:t>
            </a:r>
            <a:r>
              <a:rPr lang="en-US" sz="2400" dirty="0" smtClean="0"/>
              <a:t>worldwide, 33% of certified forestland, however 69% of Chain-of-Custody certificates.</a:t>
            </a:r>
            <a:endParaRPr lang="en-US" sz="2400" dirty="0"/>
          </a:p>
        </p:txBody>
      </p:sp>
    </p:spTree>
    <p:extLst>
      <p:ext uri="{BB962C8B-B14F-4D97-AF65-F5344CB8AC3E}">
        <p14:creationId xmlns:p14="http://schemas.microsoft.com/office/powerpoint/2010/main" val="37761067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228600" y="228601"/>
            <a:ext cx="8686800" cy="1676400"/>
          </a:xfrm>
        </p:spPr>
        <p:txBody>
          <a:bodyPr/>
          <a:lstStyle/>
          <a:p>
            <a:r>
              <a:rPr lang="en-US" sz="4000" dirty="0" smtClean="0"/>
              <a:t>Who is the </a:t>
            </a:r>
            <a:r>
              <a:rPr lang="en-US" sz="4000" dirty="0" err="1" smtClean="0"/>
              <a:t>Programme</a:t>
            </a:r>
            <a:r>
              <a:rPr lang="en-US" sz="4000" dirty="0" smtClean="0"/>
              <a:t> for the Endorsement of Forest Certification (PEFC)</a:t>
            </a:r>
            <a:endParaRPr lang="en-US" sz="4000" dirty="0"/>
          </a:p>
        </p:txBody>
      </p:sp>
      <p:sp>
        <p:nvSpPr>
          <p:cNvPr id="5" name="Subtitle 4"/>
          <p:cNvSpPr>
            <a:spLocks noGrp="1"/>
          </p:cNvSpPr>
          <p:nvPr>
            <p:ph type="subTitle" sz="quarter" idx="1"/>
          </p:nvPr>
        </p:nvSpPr>
        <p:spPr>
          <a:xfrm>
            <a:off x="228600" y="2057400"/>
            <a:ext cx="8686800" cy="4724400"/>
          </a:xfrm>
        </p:spPr>
        <p:txBody>
          <a:bodyPr/>
          <a:lstStyle/>
          <a:p>
            <a:pPr marL="457200" indent="-457200" algn="l">
              <a:buFont typeface="Wingdings" pitchFamily="2" charset="2"/>
              <a:buChar char="§"/>
            </a:pPr>
            <a:r>
              <a:rPr lang="en-US" dirty="0" smtClean="0"/>
              <a:t>Founded in 1999 to serve as an international umbrella organization to endorse individual country programs like SFI and Tree Farm.</a:t>
            </a:r>
          </a:p>
          <a:p>
            <a:pPr marL="457200" indent="-457200" algn="l">
              <a:buFont typeface="Wingdings" pitchFamily="2" charset="2"/>
              <a:buChar char="§"/>
            </a:pPr>
            <a:r>
              <a:rPr lang="en-US" dirty="0" smtClean="0"/>
              <a:t>Currently endorses 31 national schemes.</a:t>
            </a:r>
          </a:p>
          <a:p>
            <a:pPr marL="457200" indent="-457200" algn="l">
              <a:buFont typeface="Wingdings" pitchFamily="2" charset="2"/>
              <a:buChar char="§"/>
            </a:pPr>
            <a:r>
              <a:rPr lang="en-US" dirty="0" smtClean="0"/>
              <a:t>Has 67% of all certified forests but only 31% of the market for Chain-of-Custody</a:t>
            </a:r>
          </a:p>
          <a:p>
            <a:pPr marL="457200" indent="-457200" algn="l">
              <a:buFont typeface="Wingdings" pitchFamily="2" charset="2"/>
              <a:buChar char="§"/>
            </a:pPr>
            <a:r>
              <a:rPr lang="en-US" dirty="0" smtClean="0"/>
              <a:t>Interestingly, current chair is a labor union executive from the machinist and aerospace workers union.</a:t>
            </a:r>
            <a:endParaRPr lang="en-US" dirty="0"/>
          </a:p>
        </p:txBody>
      </p:sp>
    </p:spTree>
    <p:extLst>
      <p:ext uri="{BB962C8B-B14F-4D97-AF65-F5344CB8AC3E}">
        <p14:creationId xmlns:p14="http://schemas.microsoft.com/office/powerpoint/2010/main" val="535341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04800" y="381000"/>
            <a:ext cx="8153400" cy="1143000"/>
          </a:xfrm>
        </p:spPr>
        <p:txBody>
          <a:bodyPr/>
          <a:lstStyle/>
          <a:p>
            <a:r>
              <a:rPr lang="en-US" sz="4000" dirty="0" smtClean="0">
                <a:solidFill>
                  <a:srgbClr val="FFC000"/>
                </a:solidFill>
              </a:rPr>
              <a:t>Structural Differences</a:t>
            </a:r>
            <a:br>
              <a:rPr lang="en-US" sz="4000" dirty="0" smtClean="0">
                <a:solidFill>
                  <a:srgbClr val="FFC000"/>
                </a:solidFill>
              </a:rPr>
            </a:br>
            <a:r>
              <a:rPr lang="en-US" sz="4000" dirty="0" smtClean="0">
                <a:solidFill>
                  <a:srgbClr val="FFC000"/>
                </a:solidFill>
              </a:rPr>
              <a:t>FSC versus PEFC (SFI)   </a:t>
            </a:r>
            <a:r>
              <a:rPr lang="en-US" sz="4000" dirty="0" smtClean="0"/>
              <a:t>                                          </a:t>
            </a:r>
            <a:br>
              <a:rPr lang="en-US" sz="4000" dirty="0" smtClean="0"/>
            </a:br>
            <a:endParaRPr lang="en-US" sz="4000" dirty="0"/>
          </a:p>
        </p:txBody>
      </p:sp>
      <p:sp>
        <p:nvSpPr>
          <p:cNvPr id="3" name="Subtitle 2"/>
          <p:cNvSpPr>
            <a:spLocks noGrp="1"/>
          </p:cNvSpPr>
          <p:nvPr>
            <p:ph type="subTitle" sz="quarter" idx="1"/>
          </p:nvPr>
        </p:nvSpPr>
        <p:spPr>
          <a:xfrm>
            <a:off x="76200" y="1676400"/>
            <a:ext cx="9067800" cy="4876800"/>
          </a:xfrm>
        </p:spPr>
        <p:txBody>
          <a:bodyPr/>
          <a:lstStyle/>
          <a:p>
            <a:pPr algn="l"/>
            <a:r>
              <a:rPr lang="en-US" sz="4000" b="1" dirty="0" smtClean="0">
                <a:solidFill>
                  <a:srgbClr val="FF0000"/>
                </a:solidFill>
              </a:rPr>
              <a:t>      FSC</a:t>
            </a:r>
            <a:r>
              <a:rPr lang="en-US" dirty="0" smtClean="0">
                <a:solidFill>
                  <a:srgbClr val="FF0000"/>
                </a:solidFill>
              </a:rPr>
              <a:t> </a:t>
            </a:r>
            <a:r>
              <a:rPr lang="en-US" dirty="0" smtClean="0"/>
              <a:t>                                </a:t>
            </a:r>
            <a:r>
              <a:rPr lang="en-US" sz="4000" b="1" dirty="0" smtClean="0">
                <a:solidFill>
                  <a:srgbClr val="00B0F0"/>
                </a:solidFill>
              </a:rPr>
              <a:t>PEFC</a:t>
            </a:r>
          </a:p>
          <a:p>
            <a:pPr algn="l"/>
            <a:r>
              <a:rPr lang="en-US" b="1" dirty="0" smtClean="0">
                <a:solidFill>
                  <a:srgbClr val="FF0000"/>
                </a:solidFill>
              </a:rPr>
              <a:t>Conservation Org.		</a:t>
            </a:r>
            <a:r>
              <a:rPr lang="en-US" b="1" dirty="0" smtClean="0">
                <a:solidFill>
                  <a:srgbClr val="00B0F0"/>
                </a:solidFill>
              </a:rPr>
              <a:t>Paper Prod. Industry</a:t>
            </a:r>
          </a:p>
          <a:p>
            <a:pPr algn="l"/>
            <a:r>
              <a:rPr lang="en-US" b="1" dirty="0" smtClean="0">
                <a:solidFill>
                  <a:srgbClr val="FF0000"/>
                </a:solidFill>
              </a:rPr>
              <a:t>Hardwood Industry 	</a:t>
            </a:r>
            <a:r>
              <a:rPr lang="en-US" b="1" dirty="0" smtClean="0">
                <a:solidFill>
                  <a:srgbClr val="00B0F0"/>
                </a:solidFill>
              </a:rPr>
              <a:t>Softwood Industry</a:t>
            </a:r>
          </a:p>
          <a:p>
            <a:pPr algn="l"/>
            <a:r>
              <a:rPr lang="en-US" b="1" dirty="0" smtClean="0">
                <a:solidFill>
                  <a:srgbClr val="FF0000"/>
                </a:solidFill>
              </a:rPr>
              <a:t>Tropical Issues          	</a:t>
            </a:r>
            <a:r>
              <a:rPr lang="en-US" b="1" dirty="0" smtClean="0">
                <a:solidFill>
                  <a:srgbClr val="00B0F0"/>
                </a:solidFill>
              </a:rPr>
              <a:t>Northern Hemisphere</a:t>
            </a:r>
          </a:p>
          <a:p>
            <a:pPr algn="l"/>
            <a:r>
              <a:rPr lang="en-US" b="1" dirty="0" smtClean="0">
                <a:solidFill>
                  <a:srgbClr val="FF0000"/>
                </a:solidFill>
              </a:rPr>
              <a:t>Natural Forestry</a:t>
            </a:r>
            <a:r>
              <a:rPr lang="en-US" b="1" dirty="0" smtClean="0">
                <a:solidFill>
                  <a:srgbClr val="00B0F0"/>
                </a:solidFill>
              </a:rPr>
              <a:t>    		Plantation Forestry</a:t>
            </a:r>
          </a:p>
          <a:p>
            <a:pPr algn="l"/>
            <a:r>
              <a:rPr lang="en-US" b="1" dirty="0" smtClean="0">
                <a:solidFill>
                  <a:srgbClr val="FF0000"/>
                </a:solidFill>
              </a:rPr>
              <a:t>Social Focus</a:t>
            </a:r>
            <a:r>
              <a:rPr lang="en-US" b="1" dirty="0" smtClean="0">
                <a:solidFill>
                  <a:srgbClr val="00B0F0"/>
                </a:solidFill>
              </a:rPr>
              <a:t>	            	Production Focus</a:t>
            </a:r>
          </a:p>
          <a:p>
            <a:pPr algn="l"/>
            <a:r>
              <a:rPr lang="en-US" b="1" dirty="0" smtClean="0">
                <a:solidFill>
                  <a:srgbClr val="FF0000"/>
                </a:solidFill>
              </a:rPr>
              <a:t>Preferred Brand</a:t>
            </a:r>
            <a:r>
              <a:rPr lang="en-US" b="1" dirty="0" smtClean="0">
                <a:solidFill>
                  <a:srgbClr val="00B0F0"/>
                </a:solidFill>
              </a:rPr>
              <a:t>		Accepted However</a:t>
            </a:r>
          </a:p>
          <a:p>
            <a:pPr algn="l"/>
            <a:r>
              <a:rPr lang="en-US" b="1" dirty="0" smtClean="0">
                <a:solidFill>
                  <a:srgbClr val="FF0000"/>
                </a:solidFill>
              </a:rPr>
              <a:t>(2 to 1 advantage over PEFC)</a:t>
            </a:r>
            <a:endParaRPr lang="en-US" b="1" dirty="0">
              <a:solidFill>
                <a:srgbClr val="FF0000"/>
              </a:solidFill>
            </a:endParaRPr>
          </a:p>
        </p:txBody>
      </p:sp>
    </p:spTree>
    <p:extLst>
      <p:ext uri="{BB962C8B-B14F-4D97-AF65-F5344CB8AC3E}">
        <p14:creationId xmlns:p14="http://schemas.microsoft.com/office/powerpoint/2010/main" val="22607714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a:xfrm>
            <a:off x="457200" y="0"/>
            <a:ext cx="8229600" cy="838200"/>
          </a:xfrm>
        </p:spPr>
        <p:txBody>
          <a:bodyPr/>
          <a:lstStyle/>
          <a:p>
            <a:pPr eaLnBrk="1" hangingPunct="1">
              <a:defRPr/>
            </a:pPr>
            <a:r>
              <a:rPr lang="en-US"/>
              <a:t>Certification Pathways</a:t>
            </a:r>
          </a:p>
        </p:txBody>
      </p:sp>
      <p:sp>
        <p:nvSpPr>
          <p:cNvPr id="100355" name="Rectangle 3"/>
          <p:cNvSpPr>
            <a:spLocks noGrp="1" noChangeArrowheads="1"/>
          </p:cNvSpPr>
          <p:nvPr>
            <p:ph type="body" sz="half" idx="4294967295"/>
          </p:nvPr>
        </p:nvSpPr>
        <p:spPr>
          <a:xfrm>
            <a:off x="304800" y="1219200"/>
            <a:ext cx="3276600" cy="1143000"/>
          </a:xfrm>
        </p:spPr>
        <p:txBody>
          <a:bodyPr/>
          <a:lstStyle/>
          <a:p>
            <a:pPr lvl="1" eaLnBrk="1" hangingPunct="1">
              <a:lnSpc>
                <a:spcPct val="80000"/>
              </a:lnSpc>
              <a:defRPr/>
            </a:pPr>
            <a:r>
              <a:rPr lang="en-US" sz="3600"/>
              <a:t>FSC </a:t>
            </a:r>
            <a:r>
              <a:rPr lang="en-US" sz="3200"/>
              <a:t>(Worldwide)</a:t>
            </a:r>
            <a:r>
              <a:rPr lang="en-US" sz="3600"/>
              <a:t> </a:t>
            </a:r>
          </a:p>
        </p:txBody>
      </p:sp>
      <p:sp>
        <p:nvSpPr>
          <p:cNvPr id="100356" name="Rectangle 4"/>
          <p:cNvSpPr>
            <a:spLocks noGrp="1" noChangeArrowheads="1"/>
          </p:cNvSpPr>
          <p:nvPr>
            <p:ph type="body" sz="half" idx="4294967295"/>
          </p:nvPr>
        </p:nvSpPr>
        <p:spPr>
          <a:xfrm>
            <a:off x="5562600" y="1295400"/>
            <a:ext cx="3124200" cy="5562600"/>
          </a:xfrm>
        </p:spPr>
        <p:txBody>
          <a:bodyPr/>
          <a:lstStyle/>
          <a:p>
            <a:pPr eaLnBrk="1" hangingPunct="1">
              <a:lnSpc>
                <a:spcPct val="80000"/>
              </a:lnSpc>
              <a:defRPr/>
            </a:pPr>
            <a:r>
              <a:rPr lang="en-US"/>
              <a:t>PEFC (Worldwide)</a:t>
            </a:r>
          </a:p>
          <a:p>
            <a:pPr eaLnBrk="1" hangingPunct="1">
              <a:lnSpc>
                <a:spcPct val="80000"/>
              </a:lnSpc>
              <a:defRPr/>
            </a:pPr>
            <a:endParaRPr lang="en-US"/>
          </a:p>
          <a:p>
            <a:pPr eaLnBrk="1" hangingPunct="1">
              <a:lnSpc>
                <a:spcPct val="80000"/>
              </a:lnSpc>
              <a:defRPr/>
            </a:pPr>
            <a:endParaRPr lang="en-US" sz="1000"/>
          </a:p>
          <a:p>
            <a:pPr eaLnBrk="1" hangingPunct="1">
              <a:lnSpc>
                <a:spcPct val="80000"/>
              </a:lnSpc>
              <a:defRPr/>
            </a:pPr>
            <a:endParaRPr lang="en-US" sz="1000"/>
          </a:p>
          <a:p>
            <a:pPr eaLnBrk="1" hangingPunct="1">
              <a:lnSpc>
                <a:spcPct val="80000"/>
              </a:lnSpc>
              <a:defRPr/>
            </a:pPr>
            <a:endParaRPr lang="en-US" sz="1000"/>
          </a:p>
          <a:p>
            <a:pPr eaLnBrk="1" hangingPunct="1">
              <a:lnSpc>
                <a:spcPct val="80000"/>
              </a:lnSpc>
              <a:defRPr/>
            </a:pPr>
            <a:endParaRPr lang="en-US" sz="1000"/>
          </a:p>
          <a:p>
            <a:pPr eaLnBrk="1" hangingPunct="1">
              <a:lnSpc>
                <a:spcPct val="80000"/>
              </a:lnSpc>
              <a:defRPr/>
            </a:pPr>
            <a:endParaRPr lang="en-US" sz="1000"/>
          </a:p>
          <a:p>
            <a:pPr eaLnBrk="1" hangingPunct="1">
              <a:lnSpc>
                <a:spcPct val="80000"/>
              </a:lnSpc>
              <a:defRPr/>
            </a:pPr>
            <a:endParaRPr lang="en-US" sz="1000"/>
          </a:p>
          <a:p>
            <a:pPr eaLnBrk="1" hangingPunct="1">
              <a:lnSpc>
                <a:spcPct val="80000"/>
              </a:lnSpc>
              <a:defRPr/>
            </a:pPr>
            <a:r>
              <a:rPr lang="en-US" sz="2400"/>
              <a:t>SFI (North America) </a:t>
            </a:r>
          </a:p>
          <a:p>
            <a:pPr eaLnBrk="1" hangingPunct="1">
              <a:lnSpc>
                <a:spcPct val="80000"/>
              </a:lnSpc>
              <a:defRPr/>
            </a:pPr>
            <a:endParaRPr lang="en-US" sz="2400"/>
          </a:p>
          <a:p>
            <a:pPr eaLnBrk="1" hangingPunct="1">
              <a:lnSpc>
                <a:spcPct val="80000"/>
              </a:lnSpc>
              <a:defRPr/>
            </a:pPr>
            <a:endParaRPr lang="en-US" sz="900"/>
          </a:p>
          <a:p>
            <a:pPr eaLnBrk="1" hangingPunct="1">
              <a:lnSpc>
                <a:spcPct val="80000"/>
              </a:lnSpc>
              <a:defRPr/>
            </a:pPr>
            <a:endParaRPr lang="en-US" sz="900"/>
          </a:p>
          <a:p>
            <a:pPr eaLnBrk="1" hangingPunct="1">
              <a:lnSpc>
                <a:spcPct val="80000"/>
              </a:lnSpc>
              <a:defRPr/>
            </a:pPr>
            <a:endParaRPr lang="en-US" sz="900"/>
          </a:p>
          <a:p>
            <a:pPr eaLnBrk="1" hangingPunct="1">
              <a:lnSpc>
                <a:spcPct val="80000"/>
              </a:lnSpc>
              <a:defRPr/>
            </a:pPr>
            <a:endParaRPr lang="en-US" sz="900"/>
          </a:p>
          <a:p>
            <a:pPr eaLnBrk="1" hangingPunct="1">
              <a:lnSpc>
                <a:spcPct val="80000"/>
              </a:lnSpc>
              <a:defRPr/>
            </a:pPr>
            <a:endParaRPr lang="en-US" sz="900"/>
          </a:p>
          <a:p>
            <a:pPr eaLnBrk="1" hangingPunct="1">
              <a:lnSpc>
                <a:spcPct val="80000"/>
              </a:lnSpc>
              <a:defRPr/>
            </a:pPr>
            <a:endParaRPr lang="en-US" sz="900"/>
          </a:p>
          <a:p>
            <a:pPr eaLnBrk="1" hangingPunct="1">
              <a:lnSpc>
                <a:spcPct val="80000"/>
              </a:lnSpc>
              <a:defRPr/>
            </a:pPr>
            <a:endParaRPr lang="en-US" sz="900"/>
          </a:p>
          <a:p>
            <a:pPr eaLnBrk="1" hangingPunct="1">
              <a:lnSpc>
                <a:spcPct val="80000"/>
              </a:lnSpc>
              <a:defRPr/>
            </a:pPr>
            <a:endParaRPr lang="en-US" sz="900"/>
          </a:p>
          <a:p>
            <a:pPr eaLnBrk="1" hangingPunct="1">
              <a:lnSpc>
                <a:spcPct val="80000"/>
              </a:lnSpc>
              <a:defRPr/>
            </a:pPr>
            <a:endParaRPr lang="en-US" sz="900"/>
          </a:p>
          <a:p>
            <a:pPr eaLnBrk="1" hangingPunct="1">
              <a:lnSpc>
                <a:spcPct val="80000"/>
              </a:lnSpc>
              <a:defRPr/>
            </a:pPr>
            <a:endParaRPr lang="en-US" sz="900"/>
          </a:p>
          <a:p>
            <a:pPr eaLnBrk="1" hangingPunct="1">
              <a:lnSpc>
                <a:spcPct val="80000"/>
              </a:lnSpc>
              <a:defRPr/>
            </a:pPr>
            <a:endParaRPr lang="en-US" sz="900"/>
          </a:p>
          <a:p>
            <a:pPr eaLnBrk="1" hangingPunct="1">
              <a:lnSpc>
                <a:spcPct val="80000"/>
              </a:lnSpc>
              <a:defRPr/>
            </a:pPr>
            <a:endParaRPr lang="en-US" sz="900"/>
          </a:p>
          <a:p>
            <a:pPr eaLnBrk="1" hangingPunct="1">
              <a:lnSpc>
                <a:spcPct val="80000"/>
              </a:lnSpc>
              <a:defRPr/>
            </a:pPr>
            <a:endParaRPr lang="en-US" sz="900"/>
          </a:p>
          <a:p>
            <a:pPr eaLnBrk="1" hangingPunct="1">
              <a:lnSpc>
                <a:spcPct val="80000"/>
              </a:lnSpc>
              <a:defRPr/>
            </a:pPr>
            <a:r>
              <a:rPr lang="en-US" sz="2000"/>
              <a:t>ATFS ( United States)</a:t>
            </a:r>
          </a:p>
          <a:p>
            <a:pPr eaLnBrk="1" hangingPunct="1">
              <a:lnSpc>
                <a:spcPct val="80000"/>
              </a:lnSpc>
              <a:defRPr/>
            </a:pPr>
            <a:endParaRPr lang="en-US" sz="2000"/>
          </a:p>
        </p:txBody>
      </p:sp>
      <p:pic>
        <p:nvPicPr>
          <p:cNvPr id="21508" name="Picture 5" descr="pefc_logo"/>
          <p:cNvPicPr>
            <a:picLocks noChangeAspect="1" noChangeArrowheads="1"/>
          </p:cNvPicPr>
          <p:nvPr/>
        </p:nvPicPr>
        <p:blipFill>
          <a:blip r:embed="rId3"/>
          <a:srcRect/>
          <a:stretch>
            <a:fillRect/>
          </a:stretch>
        </p:blipFill>
        <p:spPr bwMode="auto">
          <a:xfrm>
            <a:off x="3962400" y="1066800"/>
            <a:ext cx="1524000" cy="1524000"/>
          </a:xfrm>
          <a:prstGeom prst="rect">
            <a:avLst/>
          </a:prstGeom>
          <a:noFill/>
          <a:ln w="9525">
            <a:noFill/>
            <a:miter lim="800000"/>
            <a:headEnd/>
            <a:tailEnd/>
          </a:ln>
        </p:spPr>
      </p:pic>
      <p:pic>
        <p:nvPicPr>
          <p:cNvPr id="21509" name="Picture 6" descr="sfi_logo2"/>
          <p:cNvPicPr>
            <a:picLocks noChangeAspect="1" noChangeArrowheads="1"/>
          </p:cNvPicPr>
          <p:nvPr/>
        </p:nvPicPr>
        <p:blipFill>
          <a:blip r:embed="rId4"/>
          <a:srcRect/>
          <a:stretch>
            <a:fillRect/>
          </a:stretch>
        </p:blipFill>
        <p:spPr bwMode="auto">
          <a:xfrm>
            <a:off x="4038600" y="2667000"/>
            <a:ext cx="1295400" cy="2286000"/>
          </a:xfrm>
          <a:prstGeom prst="rect">
            <a:avLst/>
          </a:prstGeom>
          <a:noFill/>
          <a:ln w="9525">
            <a:noFill/>
            <a:miter lim="800000"/>
            <a:headEnd/>
            <a:tailEnd/>
          </a:ln>
        </p:spPr>
      </p:pic>
      <p:sp>
        <p:nvSpPr>
          <p:cNvPr id="21510" name="Text Box 7"/>
          <p:cNvSpPr txBox="1">
            <a:spLocks noChangeArrowheads="1"/>
          </p:cNvSpPr>
          <p:nvPr/>
        </p:nvSpPr>
        <p:spPr bwMode="auto">
          <a:xfrm>
            <a:off x="1066800" y="2514600"/>
            <a:ext cx="2057400" cy="366713"/>
          </a:xfrm>
          <a:prstGeom prst="rect">
            <a:avLst/>
          </a:prstGeom>
          <a:noFill/>
          <a:ln w="9525">
            <a:noFill/>
            <a:miter lim="800000"/>
            <a:headEnd/>
            <a:tailEnd/>
          </a:ln>
        </p:spPr>
        <p:txBody>
          <a:bodyPr>
            <a:spAutoFit/>
          </a:bodyPr>
          <a:lstStyle/>
          <a:p>
            <a:pPr eaLnBrk="0" hangingPunct="0">
              <a:spcBef>
                <a:spcPct val="50000"/>
              </a:spcBef>
            </a:pPr>
            <a:endParaRPr lang="en-US">
              <a:latin typeface="Arial" charset="0"/>
            </a:endParaRPr>
          </a:p>
        </p:txBody>
      </p:sp>
      <p:pic>
        <p:nvPicPr>
          <p:cNvPr id="21511" name="Picture 8" descr="ANd9GcSi1mtQov4HGlzbe8bgiv2cHlgiyX2CDXrkXsPa8ftGBXSb9UCd"/>
          <p:cNvPicPr>
            <a:picLocks noChangeAspect="1" noChangeArrowheads="1"/>
          </p:cNvPicPr>
          <p:nvPr/>
        </p:nvPicPr>
        <p:blipFill>
          <a:blip r:embed="rId5"/>
          <a:srcRect/>
          <a:stretch>
            <a:fillRect/>
          </a:stretch>
        </p:blipFill>
        <p:spPr bwMode="auto">
          <a:xfrm>
            <a:off x="1143000" y="2438400"/>
            <a:ext cx="1676400" cy="2133600"/>
          </a:xfrm>
          <a:prstGeom prst="rect">
            <a:avLst/>
          </a:prstGeom>
          <a:noFill/>
          <a:ln w="9525">
            <a:noFill/>
            <a:miter lim="800000"/>
            <a:headEnd/>
            <a:tailEnd/>
          </a:ln>
        </p:spPr>
      </p:pic>
      <p:pic>
        <p:nvPicPr>
          <p:cNvPr id="21512" name="Picture 9" descr="ANd9GcTnlYXEW2AkHeoH3eJT-q2UkPw00a6I4nvJ4qwidQ0e71aB7tZs"/>
          <p:cNvPicPr>
            <a:picLocks noChangeAspect="1" noChangeArrowheads="1"/>
          </p:cNvPicPr>
          <p:nvPr/>
        </p:nvPicPr>
        <p:blipFill>
          <a:blip r:embed="rId6"/>
          <a:srcRect/>
          <a:stretch>
            <a:fillRect/>
          </a:stretch>
        </p:blipFill>
        <p:spPr bwMode="auto">
          <a:xfrm>
            <a:off x="3733800" y="5105400"/>
            <a:ext cx="19050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p:txBody>
          <a:bodyPr/>
          <a:lstStyle/>
          <a:p>
            <a:pPr eaLnBrk="1" hangingPunct="1">
              <a:defRPr/>
            </a:pPr>
            <a:r>
              <a:rPr lang="en-US" sz="4000"/>
              <a:t>Certified Acres by Region 2011</a:t>
            </a:r>
            <a:br>
              <a:rPr lang="en-US" sz="4000"/>
            </a:br>
            <a:endParaRPr lang="en-US" sz="4000"/>
          </a:p>
        </p:txBody>
      </p:sp>
      <p:graphicFrame>
        <p:nvGraphicFramePr>
          <p:cNvPr id="99331" name="Group 3"/>
          <p:cNvGraphicFramePr>
            <a:graphicFrameLocks noGrp="1"/>
          </p:cNvGraphicFramePr>
          <p:nvPr>
            <p:ph type="tbl" idx="4294967295"/>
          </p:nvPr>
        </p:nvGraphicFramePr>
        <p:xfrm>
          <a:off x="457200" y="1219200"/>
          <a:ext cx="8229600" cy="5638802"/>
        </p:xfrm>
        <a:graphic>
          <a:graphicData uri="http://schemas.openxmlformats.org/drawingml/2006/table">
            <a:tbl>
              <a:tblPr/>
              <a:tblGrid>
                <a:gridCol w="1646238"/>
                <a:gridCol w="1646237"/>
                <a:gridCol w="1644650"/>
                <a:gridCol w="1646238"/>
                <a:gridCol w="1646237"/>
              </a:tblGrid>
              <a:tr h="1128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1" i="0" u="sng"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Region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1" i="0" u="sng" strike="noStrike" cap="none" normalizeH="0" baseline="0" smtClean="0">
                          <a:ln>
                            <a:noFill/>
                          </a:ln>
                          <a:solidFill>
                            <a:schemeClr val="tx1"/>
                          </a:solidFill>
                          <a:effectLst>
                            <a:outerShdw blurRad="38100" dist="38100" dir="2700000" algn="tl">
                              <a:srgbClr val="000000"/>
                            </a:outerShdw>
                          </a:effectLst>
                          <a:latin typeface="Times New Roman" pitchFamily="18" charset="0"/>
                        </a:rPr>
                        <a:t>Total Forest Ac.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1" i="0" u="sng"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SFI Certified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1" i="0" u="sng" strike="noStrike" cap="none" normalizeH="0" baseline="0" smtClean="0">
                          <a:ln>
                            <a:noFill/>
                          </a:ln>
                          <a:solidFill>
                            <a:schemeClr val="tx1"/>
                          </a:solidFill>
                          <a:effectLst>
                            <a:outerShdw blurRad="38100" dist="38100" dir="2700000" algn="tl">
                              <a:srgbClr val="000000"/>
                            </a:outerShdw>
                          </a:effectLst>
                          <a:latin typeface="Times New Roman" pitchFamily="18" charset="0"/>
                        </a:rPr>
                        <a:t>Tree Farm Certified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1" i="0" u="sng" strike="noStrike" cap="none" normalizeH="0" baseline="0" smtClean="0">
                          <a:ln>
                            <a:noFill/>
                          </a:ln>
                          <a:solidFill>
                            <a:schemeClr val="tx1"/>
                          </a:solidFill>
                          <a:effectLst>
                            <a:outerShdw blurRad="38100" dist="38100" dir="2700000" algn="tl">
                              <a:srgbClr val="000000"/>
                            </a:outerShdw>
                          </a:effectLst>
                          <a:latin typeface="Times New Roman" pitchFamily="18" charset="0"/>
                        </a:rPr>
                        <a:t>FSC Certified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8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Minn., Wis., Mich.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52.2 mil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16.0 mil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3.6 mil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17.0 mil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55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Maine, NH, New York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41.2 mil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7.6 mil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1.8 mil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6.6 mil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8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La., Ark., Miss.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52.7 mil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7.9 mil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4.1 mil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1.8 mil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Ga., SC, NC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56 mil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4.7 mil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3.4 mil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17,320 ac total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28600" y="228601"/>
            <a:ext cx="8610600" cy="1752599"/>
          </a:xfrm>
        </p:spPr>
        <p:txBody>
          <a:bodyPr/>
          <a:lstStyle/>
          <a:p>
            <a:r>
              <a:rPr lang="en-US" sz="4000" dirty="0" smtClean="0"/>
              <a:t>What are the Implications for Landowners and Mills?</a:t>
            </a:r>
            <a:endParaRPr lang="en-US" sz="4000" dirty="0"/>
          </a:p>
        </p:txBody>
      </p:sp>
      <p:sp>
        <p:nvSpPr>
          <p:cNvPr id="3" name="Subtitle 2"/>
          <p:cNvSpPr>
            <a:spLocks noGrp="1"/>
          </p:cNvSpPr>
          <p:nvPr>
            <p:ph type="subTitle" sz="quarter" idx="1"/>
          </p:nvPr>
        </p:nvSpPr>
        <p:spPr>
          <a:xfrm>
            <a:off x="0" y="2133600"/>
            <a:ext cx="9144000" cy="4419600"/>
          </a:xfrm>
        </p:spPr>
        <p:txBody>
          <a:bodyPr/>
          <a:lstStyle/>
          <a:p>
            <a:pPr marL="514350" indent="-514350" algn="l">
              <a:buFont typeface="Wingdings" pitchFamily="2" charset="2"/>
              <a:buChar char="v"/>
            </a:pPr>
            <a:r>
              <a:rPr lang="en-US" dirty="0" smtClean="0"/>
              <a:t>Could be an Opportunity for those landowners able and willing to become certified.</a:t>
            </a:r>
          </a:p>
          <a:p>
            <a:pPr marL="514350" indent="-514350" algn="l">
              <a:buFont typeface="Wingdings" pitchFamily="2" charset="2"/>
              <a:buChar char="v"/>
            </a:pPr>
            <a:r>
              <a:rPr lang="en-US" dirty="0" smtClean="0"/>
              <a:t>Or could be a problem for those unable to meet standards or not open to change.</a:t>
            </a:r>
          </a:p>
          <a:p>
            <a:pPr marL="514350" indent="-514350" algn="l">
              <a:buFont typeface="Wingdings" pitchFamily="2" charset="2"/>
              <a:buChar char="v"/>
            </a:pPr>
            <a:r>
              <a:rPr lang="en-US" dirty="0" smtClean="0"/>
              <a:t>Could be an Opportunity for our mills to become even more competitive globally.</a:t>
            </a:r>
          </a:p>
          <a:p>
            <a:pPr marL="514350" indent="-514350" algn="l">
              <a:buFont typeface="Wingdings" pitchFamily="2" charset="2"/>
              <a:buChar char="v"/>
            </a:pPr>
            <a:r>
              <a:rPr lang="en-US" dirty="0" smtClean="0"/>
              <a:t> Or could be a big problem if they loose market share and are forced to close.</a:t>
            </a:r>
          </a:p>
          <a:p>
            <a:pPr marL="514350" indent="-514350" algn="l">
              <a:buFont typeface="Wingdings" pitchFamily="2" charset="2"/>
              <a:buChar char="v"/>
            </a:pPr>
            <a:endParaRPr lang="en-US" dirty="0"/>
          </a:p>
        </p:txBody>
      </p:sp>
    </p:spTree>
    <p:extLst>
      <p:ext uri="{BB962C8B-B14F-4D97-AF65-F5344CB8AC3E}">
        <p14:creationId xmlns:p14="http://schemas.microsoft.com/office/powerpoint/2010/main" val="185822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r>
              <a:rPr lang="en-US" sz="4000" smtClean="0">
                <a:latin typeface="Times New Roman" pitchFamily="18" charset="0"/>
              </a:rPr>
              <a:t>Why Should We Care About Forest Certification?</a:t>
            </a:r>
          </a:p>
        </p:txBody>
      </p:sp>
      <p:sp>
        <p:nvSpPr>
          <p:cNvPr id="5" name="Content Placeholder 4"/>
          <p:cNvSpPr>
            <a:spLocks noGrp="1"/>
          </p:cNvSpPr>
          <p:nvPr>
            <p:ph idx="4294967295"/>
          </p:nvPr>
        </p:nvSpPr>
        <p:spPr>
          <a:xfrm>
            <a:off x="152400" y="1676400"/>
            <a:ext cx="8686800" cy="4800600"/>
          </a:xfrm>
        </p:spPr>
        <p:txBody>
          <a:bodyPr/>
          <a:lstStyle/>
          <a:p>
            <a:pPr eaLnBrk="1" hangingPunct="1">
              <a:lnSpc>
                <a:spcPct val="90000"/>
              </a:lnSpc>
            </a:pPr>
            <a:r>
              <a:rPr lang="en-US" sz="2800" dirty="0" smtClean="0">
                <a:latin typeface="Times New Roman" pitchFamily="18" charset="0"/>
              </a:rPr>
              <a:t>Sustainability is a ‘Mega Trend’ for this century.</a:t>
            </a:r>
          </a:p>
          <a:p>
            <a:pPr eaLnBrk="1" hangingPunct="1">
              <a:lnSpc>
                <a:spcPct val="90000"/>
              </a:lnSpc>
            </a:pPr>
            <a:r>
              <a:rPr lang="en-US" sz="2800" dirty="0" smtClean="0">
                <a:latin typeface="Times New Roman" pitchFamily="18" charset="0"/>
              </a:rPr>
              <a:t>Product Sourcing (Where, How, Who) is a very real concern for the more affluent segment of the consumer market.  </a:t>
            </a:r>
            <a:r>
              <a:rPr lang="en-US" sz="2800" dirty="0" smtClean="0">
                <a:latin typeface="Times New Roman" pitchFamily="18" charset="0"/>
              </a:rPr>
              <a:t>Estimates are that FSC certified wood alone comprises </a:t>
            </a:r>
            <a:r>
              <a:rPr lang="en-US" sz="2800" dirty="0" smtClean="0">
                <a:latin typeface="Times New Roman" pitchFamily="18" charset="0"/>
              </a:rPr>
              <a:t>5% of the total US marketplace </a:t>
            </a:r>
            <a:r>
              <a:rPr lang="en-US" sz="2800" smtClean="0">
                <a:latin typeface="Times New Roman" pitchFamily="18" charset="0"/>
              </a:rPr>
              <a:t>for </a:t>
            </a:r>
            <a:r>
              <a:rPr lang="en-US" sz="2800" smtClean="0">
                <a:latin typeface="Times New Roman" pitchFamily="18" charset="0"/>
              </a:rPr>
              <a:t>forest </a:t>
            </a:r>
            <a:r>
              <a:rPr lang="en-US" sz="2800" dirty="0" smtClean="0">
                <a:latin typeface="Times New Roman" pitchFamily="18" charset="0"/>
              </a:rPr>
              <a:t>products which is a proportionally greater share than organic food is in the food marketplace.</a:t>
            </a:r>
          </a:p>
          <a:p>
            <a:pPr eaLnBrk="1" hangingPunct="1">
              <a:lnSpc>
                <a:spcPct val="90000"/>
              </a:lnSpc>
            </a:pPr>
            <a:r>
              <a:rPr lang="en-US" sz="2800" dirty="0" smtClean="0">
                <a:latin typeface="Times New Roman" pitchFamily="18" charset="0"/>
              </a:rPr>
              <a:t>Production to ‘Global Standards’ now occurs for almost every product found in the world marketplace.  Wood production is virtually the last industry to adopt ‘standards for production’ and will not be an exception.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2000"/>
                                        <p:tgtEl>
                                          <p:spTgt spid="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228601"/>
            <a:ext cx="7772400" cy="1447799"/>
          </a:xfrm>
        </p:spPr>
        <p:txBody>
          <a:bodyPr/>
          <a:lstStyle/>
          <a:p>
            <a:r>
              <a:rPr lang="en-US" sz="4400" dirty="0" smtClean="0"/>
              <a:t>What is Happening on the Ground with Certification ?</a:t>
            </a:r>
            <a:endParaRPr lang="en-US" sz="4400" dirty="0"/>
          </a:p>
        </p:txBody>
      </p:sp>
      <p:sp>
        <p:nvSpPr>
          <p:cNvPr id="3" name="Subtitle 2"/>
          <p:cNvSpPr>
            <a:spLocks noGrp="1"/>
          </p:cNvSpPr>
          <p:nvPr>
            <p:ph type="subTitle" sz="quarter" idx="1"/>
          </p:nvPr>
        </p:nvSpPr>
        <p:spPr>
          <a:xfrm>
            <a:off x="76200" y="1828800"/>
            <a:ext cx="8915400" cy="4876800"/>
          </a:xfrm>
        </p:spPr>
        <p:txBody>
          <a:bodyPr/>
          <a:lstStyle/>
          <a:p>
            <a:pPr marL="457200" indent="-457200" algn="l">
              <a:buFont typeface="Wingdings" pitchFamily="2" charset="2"/>
              <a:buChar char="v"/>
            </a:pPr>
            <a:r>
              <a:rPr lang="en-US" sz="2800" dirty="0" smtClean="0"/>
              <a:t>Tree Farm System is now accepted by PEFC so Tree Farmers can now opt to be PEFC Certified.</a:t>
            </a:r>
          </a:p>
          <a:p>
            <a:pPr marL="457200" indent="-457200" algn="l">
              <a:buFont typeface="Wingdings" pitchFamily="2" charset="2"/>
              <a:buChar char="v"/>
            </a:pPr>
            <a:r>
              <a:rPr lang="en-US" sz="2800" dirty="0" smtClean="0"/>
              <a:t>There are now FSC Groups operating in North Carolina that can provide a certification mechanism for small to medium sized landowners.  </a:t>
            </a:r>
          </a:p>
          <a:p>
            <a:pPr marL="457200" indent="-457200" algn="l">
              <a:buFont typeface="Wingdings" pitchFamily="2" charset="2"/>
              <a:buChar char="v"/>
            </a:pPr>
            <a:r>
              <a:rPr lang="en-US" sz="2800" dirty="0" smtClean="0"/>
              <a:t>IP and Domtar are actively supporting FSC in addition to PEFC (SFI).  Soon more wood using industries in NC will adopt FSC.  Pine Lumber is and will continue to be the laggard on the certification front.</a:t>
            </a:r>
            <a:endParaRPr lang="en-US" sz="2800" dirty="0"/>
          </a:p>
        </p:txBody>
      </p:sp>
    </p:spTree>
    <p:extLst>
      <p:ext uri="{BB962C8B-B14F-4D97-AF65-F5344CB8AC3E}">
        <p14:creationId xmlns:p14="http://schemas.microsoft.com/office/powerpoint/2010/main" val="6091536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a:xfrm>
            <a:off x="457200" y="152400"/>
            <a:ext cx="8229600" cy="762000"/>
          </a:xfrm>
        </p:spPr>
        <p:txBody>
          <a:bodyPr/>
          <a:lstStyle/>
          <a:p>
            <a:pPr eaLnBrk="1" hangingPunct="1">
              <a:defRPr/>
            </a:pPr>
            <a:r>
              <a:rPr lang="en-US" sz="4000" dirty="0"/>
              <a:t>In Summary</a:t>
            </a:r>
          </a:p>
        </p:txBody>
      </p:sp>
      <p:sp>
        <p:nvSpPr>
          <p:cNvPr id="66563" name="Rectangle 3"/>
          <p:cNvSpPr>
            <a:spLocks noGrp="1" noChangeArrowheads="1"/>
          </p:cNvSpPr>
          <p:nvPr>
            <p:ph type="body" idx="4294967295"/>
          </p:nvPr>
        </p:nvSpPr>
        <p:spPr>
          <a:xfrm>
            <a:off x="457200" y="990600"/>
            <a:ext cx="8229600" cy="6019800"/>
          </a:xfrm>
        </p:spPr>
        <p:txBody>
          <a:bodyPr/>
          <a:lstStyle/>
          <a:p>
            <a:pPr eaLnBrk="1" hangingPunct="1">
              <a:defRPr/>
            </a:pPr>
            <a:r>
              <a:rPr lang="en-US" sz="2800" dirty="0" smtClean="0"/>
              <a:t>Sustainability Policies are now standard operating procedures for large corporations because implementation leads to greater profits.  Forest Certification is a component of those Policies.</a:t>
            </a:r>
            <a:endParaRPr lang="en-US" sz="2800" dirty="0"/>
          </a:p>
          <a:p>
            <a:pPr eaLnBrk="1" hangingPunct="1">
              <a:defRPr/>
            </a:pPr>
            <a:r>
              <a:rPr lang="en-US" sz="2800" dirty="0" smtClean="0"/>
              <a:t>FSC Certification appears to have gained a greater foothold with major wood fiber users.</a:t>
            </a:r>
          </a:p>
          <a:p>
            <a:pPr eaLnBrk="1" hangingPunct="1">
              <a:defRPr/>
            </a:pPr>
            <a:r>
              <a:rPr lang="en-US" sz="2800" dirty="0" smtClean="0"/>
              <a:t>Therefore our </a:t>
            </a:r>
            <a:r>
              <a:rPr lang="en-US" sz="2800" dirty="0"/>
              <a:t>paper companies need to source more and more FSC wood fiber in a region with little currently </a:t>
            </a:r>
            <a:r>
              <a:rPr lang="en-US" sz="2800" dirty="0" smtClean="0"/>
              <a:t>available if they are to stay viable.</a:t>
            </a:r>
            <a:endParaRPr lang="en-US" sz="2800" dirty="0"/>
          </a:p>
          <a:p>
            <a:pPr eaLnBrk="1" hangingPunct="1">
              <a:defRPr/>
            </a:pPr>
            <a:r>
              <a:rPr lang="en-US" sz="2800" dirty="0" smtClean="0"/>
              <a:t>The demand for certified wood may create serious problems for our Landowners and Mills or it could become a competitive opportunity.</a:t>
            </a: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04800" y="304801"/>
            <a:ext cx="8153400" cy="1219199"/>
          </a:xfrm>
        </p:spPr>
        <p:txBody>
          <a:bodyPr/>
          <a:lstStyle/>
          <a:p>
            <a:r>
              <a:rPr lang="en-US" dirty="0" smtClean="0"/>
              <a:t>greenlinkstewards.com</a:t>
            </a:r>
            <a:endParaRPr lang="en-US" dirty="0"/>
          </a:p>
        </p:txBody>
      </p:sp>
      <p:sp>
        <p:nvSpPr>
          <p:cNvPr id="3" name="Subtitle 2"/>
          <p:cNvSpPr>
            <a:spLocks noGrp="1"/>
          </p:cNvSpPr>
          <p:nvPr>
            <p:ph type="subTitle" sz="quarter" idx="1"/>
          </p:nvPr>
        </p:nvSpPr>
        <p:spPr>
          <a:xfrm>
            <a:off x="609600" y="3505200"/>
            <a:ext cx="7924800" cy="2286000"/>
          </a:xfrm>
        </p:spPr>
        <p:txBody>
          <a:bodyPr/>
          <a:lstStyle/>
          <a:p>
            <a:r>
              <a:rPr lang="en-US" dirty="0" smtClean="0">
                <a:hlinkClick r:id="rId3"/>
              </a:rPr>
              <a:t>Kleenex FSC Commercial</a:t>
            </a:r>
            <a:endParaRPr lang="en-US" dirty="0"/>
          </a:p>
        </p:txBody>
      </p:sp>
    </p:spTree>
    <p:extLst>
      <p:ext uri="{BB962C8B-B14F-4D97-AF65-F5344CB8AC3E}">
        <p14:creationId xmlns:p14="http://schemas.microsoft.com/office/powerpoint/2010/main" val="4176087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defRPr/>
            </a:pPr>
            <a:r>
              <a:rPr lang="en-US" sz="3600" dirty="0" smtClean="0"/>
              <a:t>What Makes any Operation Sustainable?</a:t>
            </a:r>
            <a:endParaRPr lang="en-US" sz="3600" dirty="0"/>
          </a:p>
        </p:txBody>
      </p:sp>
      <p:sp>
        <p:nvSpPr>
          <p:cNvPr id="3" name="Content Placeholder 2"/>
          <p:cNvSpPr>
            <a:spLocks noGrp="1"/>
          </p:cNvSpPr>
          <p:nvPr>
            <p:ph idx="4294967295"/>
          </p:nvPr>
        </p:nvSpPr>
        <p:spPr>
          <a:xfrm>
            <a:off x="457200" y="1600200"/>
            <a:ext cx="8229600" cy="5029200"/>
          </a:xfrm>
        </p:spPr>
        <p:txBody>
          <a:bodyPr/>
          <a:lstStyle/>
          <a:p>
            <a:pPr eaLnBrk="1" hangingPunct="1"/>
            <a:r>
              <a:rPr lang="en-US" dirty="0" smtClean="0">
                <a:latin typeface="Times New Roman" pitchFamily="18" charset="0"/>
              </a:rPr>
              <a:t>Sustainability concept applies to every Industry regardless of Product Line. It contains the ‘Big Three’ components of Sustainability:</a:t>
            </a:r>
          </a:p>
          <a:p>
            <a:pPr eaLnBrk="1" hangingPunct="1"/>
            <a:r>
              <a:rPr lang="en-US" dirty="0" smtClean="0">
                <a:latin typeface="Times New Roman" pitchFamily="18" charset="0"/>
              </a:rPr>
              <a:t>1) Economic</a:t>
            </a:r>
          </a:p>
          <a:p>
            <a:pPr eaLnBrk="1" hangingPunct="1"/>
            <a:r>
              <a:rPr lang="en-US" dirty="0" smtClean="0">
                <a:latin typeface="Times New Roman" pitchFamily="18" charset="0"/>
              </a:rPr>
              <a:t>2) Social</a:t>
            </a:r>
          </a:p>
          <a:p>
            <a:pPr eaLnBrk="1" hangingPunct="1"/>
            <a:r>
              <a:rPr lang="en-US" dirty="0" smtClean="0">
                <a:latin typeface="Times New Roman" pitchFamily="18" charset="0"/>
              </a:rPr>
              <a:t>3) Environmental</a:t>
            </a:r>
          </a:p>
          <a:p>
            <a:pPr eaLnBrk="1" hangingPunct="1"/>
            <a:r>
              <a:rPr lang="en-US" dirty="0" smtClean="0">
                <a:latin typeface="Times New Roman" pitchFamily="18" charset="0"/>
              </a:rPr>
              <a:t>3-legged stool or triangle analogy,  All three must be strong for the organization to be solid and sustainable over the long-term.</a:t>
            </a:r>
          </a:p>
          <a:p>
            <a:pPr eaLnBrk="1" hangingPunct="1"/>
            <a:endParaRPr lang="en-US" dirty="0">
              <a:latin typeface="Times New Roman" pitchFamily="18" charset="0"/>
            </a:endParaRPr>
          </a:p>
          <a:p>
            <a:pPr eaLnBrk="1" hangingPunct="1"/>
            <a:endParaRPr lang="en-US" dirty="0" smtClean="0">
              <a:latin typeface="Times New Roman" pitchFamily="18" charset="0"/>
            </a:endParaRPr>
          </a:p>
          <a:p>
            <a:pPr eaLnBrk="1" hangingPunct="1"/>
            <a:endParaRPr lang="en-US" dirty="0">
              <a:latin typeface="Times New Roman" pitchFamily="18" charset="0"/>
            </a:endParaRPr>
          </a:p>
          <a:p>
            <a:pPr eaLnBrk="1" hangingPunct="1"/>
            <a:endParaRPr lang="en-US" dirty="0" smtClean="0">
              <a:latin typeface="Times New Roman" pitchFamily="18" charset="0"/>
            </a:endParaRPr>
          </a:p>
          <a:p>
            <a:pPr eaLnBrk="1" hangingPunct="1"/>
            <a:endParaRPr lang="en-US" dirty="0">
              <a:latin typeface="Times New Roman" pitchFamily="18" charset="0"/>
            </a:endParaRPr>
          </a:p>
          <a:p>
            <a:pPr eaLnBrk="1" hangingPunct="1"/>
            <a:endParaRPr lang="en-US" dirty="0" smtClean="0">
              <a:latin typeface="Times New Roman" pitchFamily="18" charset="0"/>
            </a:endParaRPr>
          </a:p>
          <a:p>
            <a:pPr eaLnBrk="1" hangingPunct="1"/>
            <a:endParaRPr lang="en-US" dirty="0">
              <a:latin typeface="Times New Roman" pitchFamily="18" charset="0"/>
            </a:endParaRPr>
          </a:p>
          <a:p>
            <a:pPr eaLnBrk="1" hangingPunct="1"/>
            <a:endParaRPr lang="en-US" dirty="0" smtClean="0">
              <a:latin typeface="Times New Roman" pitchFamily="18" charset="0"/>
            </a:endParaRPr>
          </a:p>
          <a:p>
            <a:pPr eaLnBrk="1" hangingPunct="1"/>
            <a:endParaRPr lang="en-US" dirty="0">
              <a:latin typeface="Times New Roman" pitchFamily="18" charset="0"/>
            </a:endParaRPr>
          </a:p>
          <a:p>
            <a:pPr eaLnBrk="1" hangingPunct="1"/>
            <a:endParaRPr lang="en-US" dirty="0" smtClean="0">
              <a:latin typeface="Times New Roman" pitchFamily="18" charset="0"/>
            </a:endParaRPr>
          </a:p>
          <a:p>
            <a:pPr eaLnBrk="1" hangingPunct="1"/>
            <a:endParaRPr lang="en-US" dirty="0">
              <a:latin typeface="Times New Roman" pitchFamily="18" charset="0"/>
            </a:endParaRPr>
          </a:p>
          <a:p>
            <a:pPr eaLnBrk="1" hangingPunct="1"/>
            <a:endParaRPr lang="en-US" dirty="0" smtClean="0">
              <a:latin typeface="Times New Roman" pitchFamily="18" charset="0"/>
            </a:endParaRPr>
          </a:p>
          <a:p>
            <a:pPr eaLnBrk="1" hangingPunct="1"/>
            <a:endParaRPr lang="en-US" dirty="0">
              <a:latin typeface="Times New Roman" pitchFamily="18" charset="0"/>
            </a:endParaRPr>
          </a:p>
          <a:p>
            <a:pPr eaLnBrk="1" hangingPunct="1"/>
            <a:endParaRPr lang="en-US" dirty="0" smtClean="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04800" y="304800"/>
            <a:ext cx="8458200" cy="2514600"/>
          </a:xfrm>
        </p:spPr>
        <p:txBody>
          <a:bodyPr/>
          <a:lstStyle/>
          <a:p>
            <a:r>
              <a:rPr lang="en-US" sz="4800" dirty="0" smtClean="0"/>
              <a:t>Why are Corporations Interested in the Sustainability Concept ?</a:t>
            </a:r>
            <a:endParaRPr lang="en-US" sz="4800" dirty="0"/>
          </a:p>
        </p:txBody>
      </p:sp>
      <p:sp>
        <p:nvSpPr>
          <p:cNvPr id="3" name="Subtitle 2"/>
          <p:cNvSpPr>
            <a:spLocks noGrp="1"/>
          </p:cNvSpPr>
          <p:nvPr>
            <p:ph type="subTitle" sz="quarter" idx="1"/>
          </p:nvPr>
        </p:nvSpPr>
        <p:spPr>
          <a:xfrm>
            <a:off x="838200" y="3429000"/>
            <a:ext cx="7696200" cy="3124200"/>
          </a:xfrm>
        </p:spPr>
        <p:txBody>
          <a:bodyPr/>
          <a:lstStyle/>
          <a:p>
            <a:r>
              <a:rPr lang="en-US" sz="4400" dirty="0" smtClean="0"/>
              <a:t>Because it makes them more Successful !</a:t>
            </a:r>
          </a:p>
          <a:p>
            <a:r>
              <a:rPr lang="en-US" sz="4400" dirty="0" smtClean="0"/>
              <a:t>Both in Terms of Valuation and Profitability.</a:t>
            </a:r>
            <a:endParaRPr lang="en-US" sz="4400" dirty="0"/>
          </a:p>
        </p:txBody>
      </p:sp>
    </p:spTree>
    <p:extLst>
      <p:ext uri="{BB962C8B-B14F-4D97-AF65-F5344CB8AC3E}">
        <p14:creationId xmlns:p14="http://schemas.microsoft.com/office/powerpoint/2010/main" val="562893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228600" y="277813"/>
            <a:ext cx="8686800" cy="1169987"/>
          </a:xfrm>
          <a:noFill/>
        </p:spPr>
        <p:txBody>
          <a:bodyPr/>
          <a:lstStyle/>
          <a:p>
            <a:r>
              <a:rPr lang="en-US" sz="3600" dirty="0" smtClean="0">
                <a:effectLst/>
                <a:latin typeface="Times New Roman" pitchFamily="18" charset="0"/>
              </a:rPr>
              <a:t>Harvard Business School Sustainability Research</a:t>
            </a:r>
            <a:r>
              <a:rPr lang="en-US" sz="4000" dirty="0" smtClean="0">
                <a:effectLst/>
                <a:latin typeface="Times New Roman" pitchFamily="18" charset="0"/>
              </a:rPr>
              <a:t/>
            </a:r>
            <a:br>
              <a:rPr lang="en-US" sz="4000" dirty="0" smtClean="0">
                <a:effectLst/>
                <a:latin typeface="Times New Roman" pitchFamily="18" charset="0"/>
              </a:rPr>
            </a:br>
            <a:r>
              <a:rPr lang="en-US" sz="2800" dirty="0" smtClean="0">
                <a:effectLst/>
                <a:latin typeface="Times New Roman" pitchFamily="18" charset="0"/>
              </a:rPr>
              <a:t>by Robert </a:t>
            </a:r>
            <a:r>
              <a:rPr lang="en-US" sz="2800" dirty="0" err="1" smtClean="0">
                <a:effectLst/>
                <a:latin typeface="Times New Roman" pitchFamily="18" charset="0"/>
              </a:rPr>
              <a:t>Eccles</a:t>
            </a:r>
            <a:r>
              <a:rPr lang="en-US" sz="2800" dirty="0" smtClean="0">
                <a:effectLst/>
                <a:latin typeface="Times New Roman" pitchFamily="18" charset="0"/>
              </a:rPr>
              <a:t> et al</a:t>
            </a:r>
            <a:endParaRPr lang="en-US" sz="4000" dirty="0" smtClean="0">
              <a:effectLst/>
              <a:latin typeface="Times New Roman" pitchFamily="18" charset="0"/>
            </a:endParaRPr>
          </a:p>
        </p:txBody>
      </p:sp>
      <p:sp>
        <p:nvSpPr>
          <p:cNvPr id="41987" name="Rectangle 3"/>
          <p:cNvSpPr>
            <a:spLocks noGrp="1" noChangeArrowheads="1"/>
          </p:cNvSpPr>
          <p:nvPr>
            <p:ph type="body" idx="4294967295"/>
          </p:nvPr>
        </p:nvSpPr>
        <p:spPr>
          <a:xfrm>
            <a:off x="457200" y="2057400"/>
            <a:ext cx="8229600" cy="4419600"/>
          </a:xfrm>
          <a:noFill/>
        </p:spPr>
        <p:txBody>
          <a:bodyPr/>
          <a:lstStyle/>
          <a:p>
            <a:pPr>
              <a:lnSpc>
                <a:spcPct val="90000"/>
              </a:lnSpc>
            </a:pPr>
            <a:r>
              <a:rPr lang="en-US" dirty="0" smtClean="0">
                <a:effectLst/>
                <a:latin typeface="Times New Roman" pitchFamily="18" charset="0"/>
              </a:rPr>
              <a:t>Harvard Business School study compared a matched sample of 160 companies starting in 1993, 80 rated high for having sustainable characteristic, 80 rated as low. All 160 companies had similar financial performance in the 3 years preceding 1993.</a:t>
            </a:r>
          </a:p>
          <a:p>
            <a:pPr>
              <a:lnSpc>
                <a:spcPct val="90000"/>
              </a:lnSpc>
            </a:pPr>
            <a:r>
              <a:rPr lang="en-US" dirty="0" smtClean="0">
                <a:effectLst/>
                <a:latin typeface="Times New Roman" pitchFamily="18" charset="0"/>
              </a:rPr>
              <a:t>Highly sustainable group adopted 40% of recommended practices early on, Low group adopted only 10% early 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fade">
                                      <p:cBhvr>
                                        <p:cTn id="12" dur="500"/>
                                        <p:tgtEl>
                                          <p:spTgt spid="419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noFill/>
        </p:spPr>
        <p:txBody>
          <a:bodyPr/>
          <a:lstStyle/>
          <a:p>
            <a:r>
              <a:rPr lang="en-US" sz="4000" dirty="0" smtClean="0">
                <a:effectLst/>
                <a:latin typeface="Times New Roman" pitchFamily="18" charset="0"/>
              </a:rPr>
              <a:t>Characteristics of Highly Sustainable Category</a:t>
            </a:r>
          </a:p>
        </p:txBody>
      </p:sp>
      <p:sp>
        <p:nvSpPr>
          <p:cNvPr id="43011" name="Rectangle 3"/>
          <p:cNvSpPr>
            <a:spLocks noGrp="1" noChangeArrowheads="1"/>
          </p:cNvSpPr>
          <p:nvPr>
            <p:ph type="body" idx="4294967295"/>
          </p:nvPr>
        </p:nvSpPr>
        <p:spPr>
          <a:noFill/>
        </p:spPr>
        <p:txBody>
          <a:bodyPr/>
          <a:lstStyle/>
          <a:p>
            <a:pPr>
              <a:lnSpc>
                <a:spcPct val="90000"/>
              </a:lnSpc>
            </a:pPr>
            <a:r>
              <a:rPr lang="en-US" dirty="0" smtClean="0">
                <a:effectLst/>
                <a:latin typeface="Times New Roman" pitchFamily="18" charset="0"/>
              </a:rPr>
              <a:t>High group takes into account social and environmental concerns with many even having a separate Board of Sustainability.</a:t>
            </a:r>
          </a:p>
          <a:p>
            <a:pPr>
              <a:lnSpc>
                <a:spcPct val="90000"/>
              </a:lnSpc>
            </a:pPr>
            <a:r>
              <a:rPr lang="en-US" dirty="0" smtClean="0">
                <a:effectLst/>
                <a:latin typeface="Times New Roman" pitchFamily="18" charset="0"/>
              </a:rPr>
              <a:t>High group pays a lot of attention to stakeholders – employees, customers, NGO’s through active engagement.</a:t>
            </a:r>
          </a:p>
          <a:p>
            <a:pPr>
              <a:lnSpc>
                <a:spcPct val="90000"/>
              </a:lnSpc>
            </a:pPr>
            <a:r>
              <a:rPr lang="en-US" dirty="0" smtClean="0">
                <a:effectLst/>
                <a:latin typeface="Times New Roman" pitchFamily="18" charset="0"/>
              </a:rPr>
              <a:t>High group measures and reports social and environmental metrics in addition to measuring economic performance.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500"/>
                                        <p:tgtEl>
                                          <p:spTgt spid="43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fade">
                                      <p:cBhvr>
                                        <p:cTn id="12" dur="500"/>
                                        <p:tgtEl>
                                          <p:spTgt spid="430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fade">
                                      <p:cBhvr>
                                        <p:cTn id="17" dur="500"/>
                                        <p:tgtEl>
                                          <p:spTgt spid="43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p:spPr>
        <p:txBody>
          <a:bodyPr/>
          <a:lstStyle/>
          <a:p>
            <a:r>
              <a:rPr lang="en-US" smtClean="0">
                <a:effectLst/>
                <a:latin typeface="Times New Roman" pitchFamily="18" charset="0"/>
              </a:rPr>
              <a:t>Performance 1993-2010</a:t>
            </a:r>
          </a:p>
        </p:txBody>
      </p:sp>
      <p:sp>
        <p:nvSpPr>
          <p:cNvPr id="44035" name="Rectangle 3"/>
          <p:cNvSpPr>
            <a:spLocks noGrp="1" noChangeArrowheads="1"/>
          </p:cNvSpPr>
          <p:nvPr>
            <p:ph type="body" idx="4294967295"/>
          </p:nvPr>
        </p:nvSpPr>
        <p:spPr>
          <a:xfrm>
            <a:off x="457200" y="1600200"/>
            <a:ext cx="8229600" cy="4724400"/>
          </a:xfrm>
          <a:noFill/>
        </p:spPr>
        <p:txBody>
          <a:bodyPr/>
          <a:lstStyle/>
          <a:p>
            <a:r>
              <a:rPr lang="en-US" dirty="0" smtClean="0">
                <a:effectLst/>
                <a:latin typeface="Times New Roman" pitchFamily="18" charset="0"/>
              </a:rPr>
              <a:t>Annual market return for highly sustainable companies grouping was 4.8% higher than low group.</a:t>
            </a:r>
          </a:p>
          <a:p>
            <a:r>
              <a:rPr lang="en-US" dirty="0" smtClean="0">
                <a:effectLst/>
                <a:latin typeface="Times New Roman" pitchFamily="18" charset="0"/>
              </a:rPr>
              <a:t>$1 invested in 1993 with sustainable companies grew to $22.60 by 2011 while $1 invested in lower group returned only $15.40.</a:t>
            </a:r>
          </a:p>
          <a:p>
            <a:r>
              <a:rPr lang="en-US" dirty="0" smtClean="0">
                <a:effectLst/>
                <a:latin typeface="Times New Roman" pitchFamily="18" charset="0"/>
              </a:rPr>
              <a:t>High group also Outperformed in the categories of Return on Equity and Return on Assets as well.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fade">
                                      <p:cBhvr>
                                        <p:cTn id="12" dur="500"/>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fade">
                                      <p:cBhvr>
                                        <p:cTn id="17"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838200"/>
            <a:ext cx="7772400" cy="2727325"/>
          </a:xfrm>
        </p:spPr>
        <p:txBody>
          <a:bodyPr/>
          <a:lstStyle/>
          <a:p>
            <a:r>
              <a:rPr lang="en-US" sz="3600" dirty="0" smtClean="0"/>
              <a:t>Sustainability pays off for Corporate America but Why should a North Carolina Landowner be Concerned?</a:t>
            </a:r>
            <a:endParaRPr lang="en-US" sz="3600" dirty="0"/>
          </a:p>
        </p:txBody>
      </p:sp>
      <p:sp>
        <p:nvSpPr>
          <p:cNvPr id="3" name="Subtitle 2"/>
          <p:cNvSpPr>
            <a:spLocks noGrp="1"/>
          </p:cNvSpPr>
          <p:nvPr>
            <p:ph type="subTitle" sz="quarter" idx="1"/>
          </p:nvPr>
        </p:nvSpPr>
        <p:spPr/>
        <p:txBody>
          <a:bodyPr/>
          <a:lstStyle/>
          <a:p>
            <a:r>
              <a:rPr lang="en-US" sz="3600" u="sng" dirty="0" smtClean="0"/>
              <a:t>Because Sustainable Companies Have Strict Fiber Procurement Policies !!!</a:t>
            </a:r>
            <a:endParaRPr lang="en-US" sz="3600" u="sng" dirty="0"/>
          </a:p>
        </p:txBody>
      </p:sp>
    </p:spTree>
    <p:extLst>
      <p:ext uri="{BB962C8B-B14F-4D97-AF65-F5344CB8AC3E}">
        <p14:creationId xmlns:p14="http://schemas.microsoft.com/office/powerpoint/2010/main" val="599285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noFill/>
        </p:spPr>
        <p:txBody>
          <a:bodyPr/>
          <a:lstStyle/>
          <a:p>
            <a:r>
              <a:rPr lang="en-US" sz="4000" smtClean="0">
                <a:effectLst/>
                <a:latin typeface="Times New Roman" pitchFamily="18" charset="0"/>
              </a:rPr>
              <a:t>Lets look at a few Consumer Products Companies</a:t>
            </a:r>
          </a:p>
        </p:txBody>
      </p:sp>
      <p:sp>
        <p:nvSpPr>
          <p:cNvPr id="40963" name="Rectangle 3"/>
          <p:cNvSpPr>
            <a:spLocks noGrp="1" noChangeArrowheads="1"/>
          </p:cNvSpPr>
          <p:nvPr>
            <p:ph type="body" idx="4294967295"/>
          </p:nvPr>
        </p:nvSpPr>
        <p:spPr>
          <a:xfrm>
            <a:off x="381000" y="1600200"/>
            <a:ext cx="8229600" cy="5257800"/>
          </a:xfrm>
          <a:noFill/>
        </p:spPr>
        <p:txBody>
          <a:bodyPr/>
          <a:lstStyle/>
          <a:p>
            <a:pPr>
              <a:lnSpc>
                <a:spcPct val="90000"/>
              </a:lnSpc>
            </a:pPr>
            <a:r>
              <a:rPr lang="en-US" b="1" dirty="0" smtClean="0">
                <a:effectLst/>
                <a:latin typeface="Times New Roman" pitchFamily="18" charset="0"/>
              </a:rPr>
              <a:t>Unilever</a:t>
            </a:r>
            <a:r>
              <a:rPr lang="en-US" dirty="0" smtClean="0">
                <a:effectLst/>
                <a:latin typeface="Times New Roman" pitchFamily="18" charset="0"/>
              </a:rPr>
              <a:t> – Lipton tea, </a:t>
            </a:r>
            <a:r>
              <a:rPr lang="en-US" dirty="0" err="1" smtClean="0">
                <a:effectLst/>
                <a:latin typeface="Times New Roman" pitchFamily="18" charset="0"/>
              </a:rPr>
              <a:t>Hellmans</a:t>
            </a:r>
            <a:r>
              <a:rPr lang="en-US" dirty="0" smtClean="0">
                <a:effectLst/>
                <a:latin typeface="Times New Roman" pitchFamily="18" charset="0"/>
              </a:rPr>
              <a:t> mayo, </a:t>
            </a:r>
            <a:r>
              <a:rPr lang="en-US" dirty="0" err="1" smtClean="0">
                <a:effectLst/>
                <a:latin typeface="Times New Roman" pitchFamily="18" charset="0"/>
              </a:rPr>
              <a:t>SlimFast</a:t>
            </a:r>
            <a:r>
              <a:rPr lang="en-US" dirty="0" smtClean="0">
                <a:effectLst/>
                <a:latin typeface="Times New Roman" pitchFamily="18" charset="0"/>
              </a:rPr>
              <a:t>, Wishbone, Dove soap, Vaseline  </a:t>
            </a:r>
            <a:r>
              <a:rPr lang="en-US" dirty="0" smtClean="0">
                <a:effectLst/>
                <a:latin typeface="Times New Roman" pitchFamily="18" charset="0"/>
                <a:hlinkClick r:id="rId3"/>
              </a:rPr>
              <a:t>www.unilever.com</a:t>
            </a:r>
            <a:r>
              <a:rPr lang="en-US" dirty="0" smtClean="0">
                <a:effectLst/>
                <a:latin typeface="Times New Roman" pitchFamily="18" charset="0"/>
              </a:rPr>
              <a:t> </a:t>
            </a:r>
          </a:p>
          <a:p>
            <a:pPr>
              <a:lnSpc>
                <a:spcPct val="90000"/>
              </a:lnSpc>
            </a:pPr>
            <a:r>
              <a:rPr lang="en-US" b="1" dirty="0" smtClean="0">
                <a:effectLst/>
                <a:latin typeface="Times New Roman" pitchFamily="18" charset="0"/>
              </a:rPr>
              <a:t>Proctor &amp; Gamble </a:t>
            </a:r>
            <a:r>
              <a:rPr lang="en-US" dirty="0" smtClean="0">
                <a:effectLst/>
                <a:latin typeface="Times New Roman" pitchFamily="18" charset="0"/>
              </a:rPr>
              <a:t>– Gillette, </a:t>
            </a:r>
            <a:r>
              <a:rPr lang="en-US" dirty="0" err="1" smtClean="0">
                <a:effectLst/>
                <a:latin typeface="Times New Roman" pitchFamily="18" charset="0"/>
              </a:rPr>
              <a:t>Tampax</a:t>
            </a:r>
            <a:r>
              <a:rPr lang="en-US" dirty="0" smtClean="0">
                <a:effectLst/>
                <a:latin typeface="Times New Roman" pitchFamily="18" charset="0"/>
              </a:rPr>
              <a:t>, Tide, Pampers, Crest, Bounty paper towels            </a:t>
            </a:r>
            <a:r>
              <a:rPr lang="en-US" dirty="0" smtClean="0">
                <a:effectLst/>
                <a:latin typeface="Times New Roman" pitchFamily="18" charset="0"/>
                <a:hlinkClick r:id="rId4"/>
              </a:rPr>
              <a:t>www.pg.com/en_us/index.shtml</a:t>
            </a:r>
            <a:r>
              <a:rPr lang="en-US" dirty="0" smtClean="0">
                <a:effectLst/>
                <a:latin typeface="Times New Roman" pitchFamily="18" charset="0"/>
              </a:rPr>
              <a:t> </a:t>
            </a:r>
          </a:p>
          <a:p>
            <a:pPr>
              <a:lnSpc>
                <a:spcPct val="90000"/>
              </a:lnSpc>
            </a:pPr>
            <a:r>
              <a:rPr lang="en-US" b="1" dirty="0" smtClean="0">
                <a:effectLst/>
                <a:latin typeface="Times New Roman" pitchFamily="18" charset="0"/>
              </a:rPr>
              <a:t>Kimberly Clark </a:t>
            </a:r>
            <a:r>
              <a:rPr lang="en-US" dirty="0" smtClean="0">
                <a:effectLst/>
                <a:latin typeface="Times New Roman" pitchFamily="18" charset="0"/>
              </a:rPr>
              <a:t>– Kleenex, Kotex, Scott brands, </a:t>
            </a:r>
            <a:r>
              <a:rPr lang="en-US" dirty="0" err="1" smtClean="0">
                <a:effectLst/>
                <a:latin typeface="Times New Roman" pitchFamily="18" charset="0"/>
              </a:rPr>
              <a:t>Cottonelle</a:t>
            </a:r>
            <a:r>
              <a:rPr lang="en-US" dirty="0" smtClean="0">
                <a:effectLst/>
                <a:latin typeface="Times New Roman" pitchFamily="18" charset="0"/>
              </a:rPr>
              <a:t>, </a:t>
            </a:r>
            <a:r>
              <a:rPr lang="en-US" dirty="0" err="1" smtClean="0">
                <a:effectLst/>
                <a:latin typeface="Times New Roman" pitchFamily="18" charset="0"/>
              </a:rPr>
              <a:t>Huggies</a:t>
            </a:r>
            <a:r>
              <a:rPr lang="en-US" dirty="0" smtClean="0">
                <a:effectLst/>
                <a:latin typeface="Times New Roman" pitchFamily="18" charset="0"/>
              </a:rPr>
              <a:t>      </a:t>
            </a:r>
            <a:r>
              <a:rPr lang="en-US" dirty="0" smtClean="0">
                <a:effectLst/>
                <a:latin typeface="Times New Roman" pitchFamily="18" charset="0"/>
                <a:hlinkClick r:id="rId5"/>
              </a:rPr>
              <a:t>www.kimberly-clark.com</a:t>
            </a:r>
            <a:r>
              <a:rPr lang="en-US" dirty="0" smtClean="0">
                <a:effectLst/>
                <a:latin typeface="Times New Roman" pitchFamily="18" charset="0"/>
              </a:rPr>
              <a:t>    </a:t>
            </a:r>
          </a:p>
          <a:p>
            <a:pPr>
              <a:lnSpc>
                <a:spcPct val="90000"/>
              </a:lnSpc>
            </a:pPr>
            <a:r>
              <a:rPr lang="en-US" dirty="0" smtClean="0">
                <a:effectLst/>
                <a:latin typeface="Times New Roman" pitchFamily="18" charset="0"/>
              </a:rPr>
              <a:t>Notice where each places ‘Sustainability’ on homepage.    </a:t>
            </a:r>
          </a:p>
        </p:txBody>
      </p:sp>
    </p:spTree>
    <p:extLst>
      <p:ext uri="{BB962C8B-B14F-4D97-AF65-F5344CB8AC3E}">
        <p14:creationId xmlns:p14="http://schemas.microsoft.com/office/powerpoint/2010/main" val="3889775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Maple">
  <a:themeElements>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fontScheme name="Mapl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2335</TotalTime>
  <Words>1299</Words>
  <Application>Microsoft Office PowerPoint</Application>
  <PresentationFormat>On-screen Show (4:3)</PresentationFormat>
  <Paragraphs>171</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Maple</vt:lpstr>
      <vt:lpstr>FSC Forest Certification</vt:lpstr>
      <vt:lpstr>Why Should We Care About Forest Certification?</vt:lpstr>
      <vt:lpstr>What Makes any Operation Sustainable?</vt:lpstr>
      <vt:lpstr>Why are Corporations Interested in the Sustainability Concept ?</vt:lpstr>
      <vt:lpstr>Harvard Business School Sustainability Research by Robert Eccles et al</vt:lpstr>
      <vt:lpstr>Characteristics of Highly Sustainable Category</vt:lpstr>
      <vt:lpstr>Performance 1993-2010</vt:lpstr>
      <vt:lpstr>Sustainability pays off for Corporate America but Why should a North Carolina Landowner be Concerned?</vt:lpstr>
      <vt:lpstr>Lets look at a few Consumer Products Companies</vt:lpstr>
      <vt:lpstr>Unilever</vt:lpstr>
      <vt:lpstr>Proctor and Gamble</vt:lpstr>
      <vt:lpstr>Kimberly Clark</vt:lpstr>
      <vt:lpstr>Corporate Sustainability Policies are Dictating the Need For Certified Fiber. </vt:lpstr>
      <vt:lpstr>Who is the Forest Stewardship Council (FSC)?</vt:lpstr>
      <vt:lpstr>Who is the Programme for the Endorsement of Forest Certification (PEFC)</vt:lpstr>
      <vt:lpstr>Structural Differences FSC versus PEFC (SFI)                                              </vt:lpstr>
      <vt:lpstr>Certification Pathways</vt:lpstr>
      <vt:lpstr>Certified Acres by Region 2011 </vt:lpstr>
      <vt:lpstr>What are the Implications for Landowners and Mills?</vt:lpstr>
      <vt:lpstr>What is Happening on the Ground with Certification ?</vt:lpstr>
      <vt:lpstr>In Summary</vt:lpstr>
      <vt:lpstr>greenlinkstewards.com</vt:lpstr>
    </vt:vector>
  </TitlesOfParts>
  <Company>Kearse Manufacturing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GreenLink Forest Stewards</dc:title>
  <dc:creator>Ched Kearse</dc:creator>
  <cp:lastModifiedBy>ched kearse</cp:lastModifiedBy>
  <cp:revision>131</cp:revision>
  <dcterms:created xsi:type="dcterms:W3CDTF">2011-10-19T12:43:51Z</dcterms:created>
  <dcterms:modified xsi:type="dcterms:W3CDTF">2012-06-06T17:54:26Z</dcterms:modified>
</cp:coreProperties>
</file>